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2" r:id="rId5"/>
    <p:sldId id="257" r:id="rId6"/>
    <p:sldId id="265" r:id="rId7"/>
    <p:sldId id="259" r:id="rId8"/>
    <p:sldId id="267" r:id="rId9"/>
    <p:sldId id="268" r:id="rId10"/>
    <p:sldId id="281" r:id="rId11"/>
    <p:sldId id="269" r:id="rId12"/>
    <p:sldId id="270" r:id="rId13"/>
    <p:sldId id="266" r:id="rId14"/>
    <p:sldId id="271" r:id="rId15"/>
    <p:sldId id="272" r:id="rId16"/>
    <p:sldId id="260" r:id="rId17"/>
    <p:sldId id="273" r:id="rId18"/>
    <p:sldId id="274" r:id="rId19"/>
    <p:sldId id="275" r:id="rId20"/>
    <p:sldId id="279" r:id="rId21"/>
    <p:sldId id="280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565"/>
    <a:srgbClr val="FF9393"/>
    <a:srgbClr val="FFCC66"/>
    <a:srgbClr val="71C2FF"/>
    <a:srgbClr val="BEE395"/>
    <a:srgbClr val="B80000"/>
    <a:srgbClr val="A20000"/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4" autoAdjust="0"/>
    <p:restoredTop sz="94660"/>
  </p:normalViewPr>
  <p:slideViewPr>
    <p:cSldViewPr snapToGrid="0">
      <p:cViewPr>
        <p:scale>
          <a:sx n="70" d="100"/>
          <a:sy n="70" d="100"/>
        </p:scale>
        <p:origin x="-108" y="-9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919906496062996E-2"/>
          <c:y val="0.12832200769424371"/>
          <c:w val="0.88178135831413518"/>
          <c:h val="0.5969625714593894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'6а'!$A$3</c:f>
              <c:strCache>
                <c:ptCount val="1"/>
                <c:pt idx="0">
                  <c:v>Любимые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'6а'!$B$2:$M$2</c:f>
              <c:strCache>
                <c:ptCount val="12"/>
                <c:pt idx="0">
                  <c:v>Математика 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Физ-ра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'6а'!$B$3:$M$3</c:f>
              <c:numCache>
                <c:formatCode>General</c:formatCode>
                <c:ptCount val="12"/>
                <c:pt idx="0">
                  <c:v>15</c:v>
                </c:pt>
                <c:pt idx="1">
                  <c:v>10</c:v>
                </c:pt>
                <c:pt idx="2">
                  <c:v>8</c:v>
                </c:pt>
                <c:pt idx="3">
                  <c:v>6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4</c:v>
                </c:pt>
                <c:pt idx="8">
                  <c:v>2</c:v>
                </c:pt>
                <c:pt idx="9">
                  <c:v>17</c:v>
                </c:pt>
                <c:pt idx="10">
                  <c:v>2</c:v>
                </c:pt>
                <c:pt idx="11">
                  <c:v>3</c:v>
                </c:pt>
              </c:numCache>
            </c:numRef>
          </c:val>
        </c:ser>
        <c:ser>
          <c:idx val="1"/>
          <c:order val="1"/>
          <c:tx>
            <c:strRef>
              <c:f>'6а'!$A$4</c:f>
              <c:strCache>
                <c:ptCount val="1"/>
                <c:pt idx="0">
                  <c:v>нелюбимые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'6а'!$B$2:$M$2</c:f>
              <c:strCache>
                <c:ptCount val="12"/>
                <c:pt idx="0">
                  <c:v>Математика 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Физ-ра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'6а'!$B$4:$M$4</c:f>
              <c:numCache>
                <c:formatCode>General</c:formatCode>
                <c:ptCount val="12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5</c:v>
                </c:pt>
                <c:pt idx="4">
                  <c:v>3</c:v>
                </c:pt>
                <c:pt idx="5">
                  <c:v>8</c:v>
                </c:pt>
                <c:pt idx="6">
                  <c:v>5</c:v>
                </c:pt>
                <c:pt idx="7">
                  <c:v>0</c:v>
                </c:pt>
                <c:pt idx="8">
                  <c:v>3</c:v>
                </c:pt>
                <c:pt idx="9">
                  <c:v>0</c:v>
                </c:pt>
                <c:pt idx="10">
                  <c:v>8</c:v>
                </c:pt>
                <c:pt idx="1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043712"/>
        <c:axId val="25045248"/>
        <c:axId val="0"/>
      </c:bar3DChart>
      <c:catAx>
        <c:axId val="25043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045248"/>
        <c:crosses val="autoZero"/>
        <c:auto val="1"/>
        <c:lblAlgn val="ctr"/>
        <c:lblOffset val="100"/>
        <c:noMultiLvlLbl val="0"/>
      </c:catAx>
      <c:valAx>
        <c:axId val="25045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0437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effectLst>
      <a:outerShdw blurRad="50800" dist="38100" dir="10800000" algn="r" rotWithShape="0">
        <a:prstClr val="black">
          <a:alpha val="40000"/>
        </a:prstClr>
      </a:outerShdw>
    </a:effectLst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92087386135556E-2"/>
          <c:y val="0.14683825685079765"/>
          <c:w val="0.89311834182491889"/>
          <c:h val="0.4938100766035551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'8а'!$A$2</c:f>
              <c:strCache>
                <c:ptCount val="1"/>
                <c:pt idx="0">
                  <c:v>Любимые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'8а'!$B$1:$O$1</c:f>
              <c:strCache>
                <c:ptCount val="14"/>
                <c:pt idx="0">
                  <c:v>математика</c:v>
                </c:pt>
                <c:pt idx="1">
                  <c:v>1</c:v>
                </c:pt>
                <c:pt idx="2">
                  <c:v>2</c:v>
                </c:pt>
                <c:pt idx="3">
                  <c:v>История </c:v>
                </c:pt>
                <c:pt idx="4">
                  <c:v>обществознание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7</c:v>
                </c:pt>
                <c:pt idx="10">
                  <c:v>8</c:v>
                </c:pt>
                <c:pt idx="11">
                  <c:v>9</c:v>
                </c:pt>
                <c:pt idx="12">
                  <c:v>Физ-ра</c:v>
                </c:pt>
                <c:pt idx="13">
                  <c:v>10</c:v>
                </c:pt>
              </c:strCache>
            </c:strRef>
          </c:cat>
          <c:val>
            <c:numRef>
              <c:f>'8а'!$B$2:$O$2</c:f>
              <c:numCache>
                <c:formatCode>General</c:formatCode>
                <c:ptCount val="14"/>
                <c:pt idx="0">
                  <c:v>12</c:v>
                </c:pt>
                <c:pt idx="1">
                  <c:v>3</c:v>
                </c:pt>
                <c:pt idx="2">
                  <c:v>3</c:v>
                </c:pt>
                <c:pt idx="3">
                  <c:v>9</c:v>
                </c:pt>
                <c:pt idx="4">
                  <c:v>7</c:v>
                </c:pt>
                <c:pt idx="5">
                  <c:v>1</c:v>
                </c:pt>
                <c:pt idx="6">
                  <c:v>4</c:v>
                </c:pt>
                <c:pt idx="7">
                  <c:v>4</c:v>
                </c:pt>
                <c:pt idx="8">
                  <c:v>1</c:v>
                </c:pt>
                <c:pt idx="9">
                  <c:v>1</c:v>
                </c:pt>
                <c:pt idx="10">
                  <c:v>6</c:v>
                </c:pt>
                <c:pt idx="11">
                  <c:v>2</c:v>
                </c:pt>
                <c:pt idx="12">
                  <c:v>9</c:v>
                </c:pt>
                <c:pt idx="13">
                  <c:v>1</c:v>
                </c:pt>
              </c:numCache>
            </c:numRef>
          </c:val>
        </c:ser>
        <c:ser>
          <c:idx val="1"/>
          <c:order val="1"/>
          <c:tx>
            <c:strRef>
              <c:f>'8а'!$A$3</c:f>
              <c:strCache>
                <c:ptCount val="1"/>
                <c:pt idx="0">
                  <c:v>нелюбимые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'8а'!$B$1:$O$1</c:f>
              <c:strCache>
                <c:ptCount val="14"/>
                <c:pt idx="0">
                  <c:v>математика</c:v>
                </c:pt>
                <c:pt idx="1">
                  <c:v>1</c:v>
                </c:pt>
                <c:pt idx="2">
                  <c:v>2</c:v>
                </c:pt>
                <c:pt idx="3">
                  <c:v>История </c:v>
                </c:pt>
                <c:pt idx="4">
                  <c:v>обществознание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7</c:v>
                </c:pt>
                <c:pt idx="10">
                  <c:v>8</c:v>
                </c:pt>
                <c:pt idx="11">
                  <c:v>9</c:v>
                </c:pt>
                <c:pt idx="12">
                  <c:v>Физ-ра</c:v>
                </c:pt>
                <c:pt idx="13">
                  <c:v>10</c:v>
                </c:pt>
              </c:strCache>
            </c:strRef>
          </c:cat>
          <c:val>
            <c:numRef>
              <c:f>'8а'!$B$3:$O$3</c:f>
              <c:numCache>
                <c:formatCode>General</c:formatCode>
                <c:ptCount val="14"/>
                <c:pt idx="0">
                  <c:v>3</c:v>
                </c:pt>
                <c:pt idx="1">
                  <c:v>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5</c:v>
                </c:pt>
                <c:pt idx="8">
                  <c:v>9</c:v>
                </c:pt>
                <c:pt idx="9">
                  <c:v>4</c:v>
                </c:pt>
                <c:pt idx="10">
                  <c:v>4</c:v>
                </c:pt>
                <c:pt idx="11">
                  <c:v>3</c:v>
                </c:pt>
                <c:pt idx="12">
                  <c:v>0</c:v>
                </c:pt>
                <c:pt idx="1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304448"/>
        <c:axId val="25310336"/>
        <c:axId val="0"/>
      </c:bar3DChart>
      <c:catAx>
        <c:axId val="253044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/>
          <a:lstStyle/>
          <a:p>
            <a:pPr algn="ctr">
              <a:defRPr lang="ru-RU"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310336"/>
        <c:crosses val="autoZero"/>
        <c:auto val="1"/>
        <c:lblAlgn val="ctr"/>
        <c:lblOffset val="100"/>
        <c:noMultiLvlLbl val="0"/>
      </c:catAx>
      <c:valAx>
        <c:axId val="25310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304448"/>
        <c:crosses val="autoZero"/>
        <c:crossBetween val="between"/>
      </c:valAx>
    </c:plotArea>
    <c:plotVisOnly val="1"/>
    <c:dispBlanksAs val="gap"/>
    <c:showDLblsOverMax val="0"/>
  </c:chart>
  <c:spPr>
    <a:effectLst>
      <a:outerShdw blurRad="50800" dist="38100" dir="13500000" algn="br" rotWithShape="0">
        <a:prstClr val="black">
          <a:alpha val="40000"/>
        </a:prstClr>
      </a:outerShdw>
    </a:effectLst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01246749393707"/>
          <c:y val="0.17569255163486747"/>
          <c:w val="0.86834324219149661"/>
          <c:h val="0.557826971493121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'9а'!$A$2</c:f>
              <c:strCache>
                <c:ptCount val="1"/>
                <c:pt idx="0">
                  <c:v>Любимые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'9а'!$B$1:$P$1</c:f>
              <c:strCache>
                <c:ptCount val="15"/>
                <c:pt idx="0">
                  <c:v>математика</c:v>
                </c:pt>
                <c:pt idx="1">
                  <c:v>1</c:v>
                </c:pt>
                <c:pt idx="2">
                  <c:v>литература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Физ-ра</c:v>
                </c:pt>
                <c:pt idx="13">
                  <c:v>11</c:v>
                </c:pt>
                <c:pt idx="14">
                  <c:v>12</c:v>
                </c:pt>
              </c:strCache>
            </c:strRef>
          </c:cat>
          <c:val>
            <c:numRef>
              <c:f>'9а'!$B$2:$P$2</c:f>
              <c:numCache>
                <c:formatCode>General</c:formatCode>
                <c:ptCount val="15"/>
                <c:pt idx="0">
                  <c:v>8</c:v>
                </c:pt>
                <c:pt idx="1">
                  <c:v>1</c:v>
                </c:pt>
                <c:pt idx="2">
                  <c:v>6</c:v>
                </c:pt>
                <c:pt idx="3">
                  <c:v>2</c:v>
                </c:pt>
                <c:pt idx="4">
                  <c:v>3</c:v>
                </c:pt>
                <c:pt idx="5">
                  <c:v>1</c:v>
                </c:pt>
                <c:pt idx="6">
                  <c:v>2</c:v>
                </c:pt>
                <c:pt idx="7">
                  <c:v>0</c:v>
                </c:pt>
                <c:pt idx="8">
                  <c:v>3</c:v>
                </c:pt>
                <c:pt idx="9">
                  <c:v>0</c:v>
                </c:pt>
                <c:pt idx="10">
                  <c:v>2</c:v>
                </c:pt>
                <c:pt idx="11">
                  <c:v>2</c:v>
                </c:pt>
                <c:pt idx="12">
                  <c:v>6</c:v>
                </c:pt>
                <c:pt idx="13">
                  <c:v>4</c:v>
                </c:pt>
                <c:pt idx="14">
                  <c:v>1</c:v>
                </c:pt>
              </c:numCache>
            </c:numRef>
          </c:val>
        </c:ser>
        <c:ser>
          <c:idx val="1"/>
          <c:order val="1"/>
          <c:tx>
            <c:strRef>
              <c:f>'9а'!$A$3</c:f>
              <c:strCache>
                <c:ptCount val="1"/>
                <c:pt idx="0">
                  <c:v>нелюбимые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'9а'!$B$1:$P$1</c:f>
              <c:strCache>
                <c:ptCount val="15"/>
                <c:pt idx="0">
                  <c:v>математика</c:v>
                </c:pt>
                <c:pt idx="1">
                  <c:v>1</c:v>
                </c:pt>
                <c:pt idx="2">
                  <c:v>литература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Физ-ра</c:v>
                </c:pt>
                <c:pt idx="13">
                  <c:v>11</c:v>
                </c:pt>
                <c:pt idx="14">
                  <c:v>12</c:v>
                </c:pt>
              </c:strCache>
            </c:strRef>
          </c:cat>
          <c:val>
            <c:numRef>
              <c:f>'9а'!$B$3:$P$3</c:f>
              <c:numCache>
                <c:formatCode>General</c:formatCode>
                <c:ptCount val="15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3</c:v>
                </c:pt>
                <c:pt idx="7">
                  <c:v>10</c:v>
                </c:pt>
                <c:pt idx="8">
                  <c:v>10</c:v>
                </c:pt>
                <c:pt idx="9">
                  <c:v>5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2</c:v>
                </c:pt>
                <c:pt idx="1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909504"/>
        <c:axId val="25919488"/>
        <c:axId val="0"/>
      </c:bar3DChart>
      <c:catAx>
        <c:axId val="25909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ru-RU"/>
          </a:p>
        </c:txPr>
        <c:crossAx val="25919488"/>
        <c:crosses val="autoZero"/>
        <c:auto val="1"/>
        <c:lblAlgn val="ctr"/>
        <c:lblOffset val="100"/>
        <c:noMultiLvlLbl val="0"/>
      </c:catAx>
      <c:valAx>
        <c:axId val="25919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909504"/>
        <c:crosses val="autoZero"/>
        <c:crossBetween val="between"/>
      </c:valAx>
    </c:plotArea>
    <c:plotVisOnly val="1"/>
    <c:dispBlanksAs val="gap"/>
    <c:showDLblsOverMax val="0"/>
  </c:chart>
  <c:spPr>
    <a:effectLst>
      <a:outerShdw blurRad="50800" dist="38100" dir="13500000" algn="br" rotWithShape="0">
        <a:prstClr val="black">
          <a:alpha val="40000"/>
        </a:prstClr>
      </a:outerShdw>
    </a:effectLst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085750688266026E-2"/>
          <c:y val="0.17005863982388361"/>
          <c:w val="0.90806611153098316"/>
          <c:h val="0.5683675759974480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'7а'!$A$2</c:f>
              <c:strCache>
                <c:ptCount val="1"/>
                <c:pt idx="0">
                  <c:v>Любимые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'7а'!$B$1:$Q$1</c:f>
              <c:strCache>
                <c:ptCount val="16"/>
                <c:pt idx="0">
                  <c:v>математика</c:v>
                </c:pt>
                <c:pt idx="1">
                  <c:v>матем. нов.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технология</c:v>
                </c:pt>
                <c:pt idx="10">
                  <c:v>8</c:v>
                </c:pt>
                <c:pt idx="11">
                  <c:v>9</c:v>
                </c:pt>
                <c:pt idx="12">
                  <c:v>Физ-ра</c:v>
                </c:pt>
                <c:pt idx="13">
                  <c:v>10</c:v>
                </c:pt>
                <c:pt idx="14">
                  <c:v>музыка</c:v>
                </c:pt>
                <c:pt idx="15">
                  <c:v>изо</c:v>
                </c:pt>
              </c:strCache>
            </c:strRef>
          </c:cat>
          <c:val>
            <c:numRef>
              <c:f>'7а'!$B$2:$Q$2</c:f>
              <c:numCache>
                <c:formatCode>General</c:formatCode>
                <c:ptCount val="16"/>
                <c:pt idx="0">
                  <c:v>5</c:v>
                </c:pt>
                <c:pt idx="1">
                  <c:v>9</c:v>
                </c:pt>
                <c:pt idx="2">
                  <c:v>2</c:v>
                </c:pt>
                <c:pt idx="3">
                  <c:v>0</c:v>
                </c:pt>
                <c:pt idx="4">
                  <c:v>4</c:v>
                </c:pt>
                <c:pt idx="5">
                  <c:v>3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7</c:v>
                </c:pt>
                <c:pt idx="10">
                  <c:v>4</c:v>
                </c:pt>
                <c:pt idx="11">
                  <c:v>2</c:v>
                </c:pt>
                <c:pt idx="12">
                  <c:v>13</c:v>
                </c:pt>
                <c:pt idx="13">
                  <c:v>0</c:v>
                </c:pt>
                <c:pt idx="14">
                  <c:v>8</c:v>
                </c:pt>
                <c:pt idx="15">
                  <c:v>7</c:v>
                </c:pt>
              </c:numCache>
            </c:numRef>
          </c:val>
        </c:ser>
        <c:ser>
          <c:idx val="1"/>
          <c:order val="1"/>
          <c:tx>
            <c:strRef>
              <c:f>'7а'!$A$3</c:f>
              <c:strCache>
                <c:ptCount val="1"/>
                <c:pt idx="0">
                  <c:v>нелюбимые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'7а'!$B$1:$Q$1</c:f>
              <c:strCache>
                <c:ptCount val="16"/>
                <c:pt idx="0">
                  <c:v>математика</c:v>
                </c:pt>
                <c:pt idx="1">
                  <c:v>матем. нов.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технология</c:v>
                </c:pt>
                <c:pt idx="10">
                  <c:v>8</c:v>
                </c:pt>
                <c:pt idx="11">
                  <c:v>9</c:v>
                </c:pt>
                <c:pt idx="12">
                  <c:v>Физ-ра</c:v>
                </c:pt>
                <c:pt idx="13">
                  <c:v>10</c:v>
                </c:pt>
                <c:pt idx="14">
                  <c:v>музыка</c:v>
                </c:pt>
                <c:pt idx="15">
                  <c:v>изо</c:v>
                </c:pt>
              </c:strCache>
            </c:strRef>
          </c:cat>
          <c:val>
            <c:numRef>
              <c:f>'7а'!$B$3:$Q$3</c:f>
              <c:numCache>
                <c:formatCode>General</c:formatCode>
                <c:ptCount val="16"/>
                <c:pt idx="0">
                  <c:v>7</c:v>
                </c:pt>
                <c:pt idx="1">
                  <c:v>4</c:v>
                </c:pt>
                <c:pt idx="2">
                  <c:v>6</c:v>
                </c:pt>
                <c:pt idx="3">
                  <c:v>3</c:v>
                </c:pt>
                <c:pt idx="4">
                  <c:v>8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12</c:v>
                </c:pt>
                <c:pt idx="9">
                  <c:v>2</c:v>
                </c:pt>
                <c:pt idx="10">
                  <c:v>5</c:v>
                </c:pt>
                <c:pt idx="11">
                  <c:v>0</c:v>
                </c:pt>
                <c:pt idx="12">
                  <c:v>0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002560"/>
        <c:axId val="26004096"/>
        <c:axId val="0"/>
      </c:bar3DChart>
      <c:catAx>
        <c:axId val="26002560"/>
        <c:scaling>
          <c:orientation val="minMax"/>
        </c:scaling>
        <c:delete val="0"/>
        <c:axPos val="b"/>
        <c:majorTickMark val="out"/>
        <c:minorTickMark val="none"/>
        <c:tickLblPos val="nextTo"/>
        <c:crossAx val="26004096"/>
        <c:crosses val="autoZero"/>
        <c:auto val="1"/>
        <c:lblAlgn val="ctr"/>
        <c:lblOffset val="100"/>
        <c:noMultiLvlLbl val="0"/>
      </c:catAx>
      <c:valAx>
        <c:axId val="26004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002560"/>
        <c:crosses val="autoZero"/>
        <c:crossBetween val="between"/>
      </c:valAx>
    </c:plotArea>
    <c:plotVisOnly val="1"/>
    <c:dispBlanksAs val="gap"/>
    <c:showDLblsOverMax val="0"/>
  </c:chart>
  <c:spPr>
    <a:effectLst>
      <a:outerShdw blurRad="50800" dist="38100" dir="13500000" algn="br" rotWithShape="0">
        <a:prstClr val="black">
          <a:alpha val="40000"/>
        </a:prstClr>
      </a:outerShdw>
    </a:effectLst>
  </c:sp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20BB889-9D34-4BBB-8EBF-7B432ADE08F0}" type="datetimeFigureOut">
              <a:rPr lang="ru-RU" smtClean="0"/>
              <a:t>25.03.2017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34214" y="1120474"/>
            <a:ext cx="4186453" cy="1076816"/>
          </a:xfrm>
        </p:spPr>
        <p:txBody>
          <a:bodyPr>
            <a:normAutofit/>
          </a:bodyPr>
          <a:lstStyle/>
          <a:p>
            <a:pPr indent="450215" algn="just"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ea typeface="Times New Roman"/>
              </a:rPr>
              <a:t>«</a:t>
            </a:r>
            <a:r>
              <a:rPr lang="ru-RU" sz="2800" b="1" dirty="0" smtClean="0">
                <a:ea typeface="Times New Roman"/>
              </a:rPr>
              <a:t>Методическое 		    объединение</a:t>
            </a:r>
            <a:r>
              <a:rPr lang="ru-RU" sz="2800" b="1" dirty="0">
                <a:ea typeface="Times New Roman"/>
              </a:rPr>
              <a:t>»</a:t>
            </a:r>
            <a:endParaRPr lang="ru-RU" sz="2800" dirty="0">
              <a:effectLst/>
              <a:ea typeface="Times New Roman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 rot="617812">
            <a:off x="961258" y="110415"/>
            <a:ext cx="4436000" cy="618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>
              <a:lnSpc>
                <a:spcPct val="150000"/>
              </a:lnSpc>
            </a:pPr>
            <a:r>
              <a:rPr lang="ru-RU" sz="2400" b="1" dirty="0" smtClean="0">
                <a:ea typeface="Times New Roman"/>
              </a:rPr>
              <a:t>«Педагог года - 2017»</a:t>
            </a:r>
            <a:endParaRPr lang="ru-RU" sz="2400" dirty="0">
              <a:ea typeface="Times New Roman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889612" y="3428998"/>
            <a:ext cx="4435522" cy="23305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 algn="r">
              <a:lnSpc>
                <a:spcPct val="100000"/>
              </a:lnSpc>
              <a:spcBef>
                <a:spcPts val="0"/>
              </a:spcBef>
            </a:pPr>
            <a:r>
              <a:rPr lang="ru-RU" sz="2600" b="1" i="1" dirty="0" smtClean="0">
                <a:ea typeface="Times New Roman"/>
              </a:rPr>
              <a:t>Моисеева</a:t>
            </a:r>
          </a:p>
          <a:p>
            <a:pPr indent="450215" algn="r">
              <a:lnSpc>
                <a:spcPct val="100000"/>
              </a:lnSpc>
              <a:spcBef>
                <a:spcPts val="0"/>
              </a:spcBef>
            </a:pPr>
            <a:r>
              <a:rPr lang="ru-RU" sz="2600" b="1" i="1" dirty="0" smtClean="0">
                <a:ea typeface="Times New Roman"/>
              </a:rPr>
              <a:t> Светлана Эдуардовна</a:t>
            </a:r>
          </a:p>
          <a:p>
            <a:pPr indent="450215" algn="r">
              <a:lnSpc>
                <a:spcPct val="100000"/>
              </a:lnSpc>
              <a:spcBef>
                <a:spcPts val="0"/>
              </a:spcBef>
            </a:pPr>
            <a:r>
              <a:rPr lang="ru-RU" sz="2400" b="1" i="1" dirty="0" smtClean="0">
                <a:ea typeface="Times New Roman"/>
              </a:rPr>
              <a:t>учитель математики</a:t>
            </a:r>
          </a:p>
          <a:p>
            <a:pPr indent="450215" algn="r">
              <a:lnSpc>
                <a:spcPct val="100000"/>
              </a:lnSpc>
              <a:spcBef>
                <a:spcPts val="0"/>
              </a:spcBef>
            </a:pPr>
            <a:r>
              <a:rPr lang="ru-RU" sz="2400" b="1" i="1" dirty="0" smtClean="0">
                <a:ea typeface="Times New Roman"/>
              </a:rPr>
              <a:t>МБОУ СОШ №10</a:t>
            </a:r>
          </a:p>
          <a:p>
            <a:pPr indent="450215" algn="r">
              <a:lnSpc>
                <a:spcPct val="100000"/>
              </a:lnSpc>
              <a:spcBef>
                <a:spcPts val="0"/>
              </a:spcBef>
            </a:pPr>
            <a:r>
              <a:rPr lang="ru-RU" sz="2400" b="1" i="1" dirty="0" smtClean="0">
                <a:ea typeface="Times New Roman"/>
              </a:rPr>
              <a:t>г. Дубны </a:t>
            </a:r>
          </a:p>
          <a:p>
            <a:pPr indent="450215" algn="r">
              <a:lnSpc>
                <a:spcPct val="100000"/>
              </a:lnSpc>
              <a:spcBef>
                <a:spcPts val="0"/>
              </a:spcBef>
            </a:pPr>
            <a:r>
              <a:rPr lang="ru-RU" sz="2400" b="1" i="1" dirty="0" smtClean="0">
                <a:ea typeface="Times New Roman"/>
              </a:rPr>
              <a:t>Московской области</a:t>
            </a:r>
            <a:endParaRPr lang="ru-RU" sz="2400" i="1" dirty="0">
              <a:ea typeface="Times New Roman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572000" y="1120475"/>
            <a:ext cx="3848668" cy="3233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>
              <a:lnSpc>
                <a:spcPct val="150000"/>
              </a:lnSpc>
            </a:pPr>
            <a:endParaRPr lang="ru-RU" sz="2000" i="1" dirty="0">
              <a:latin typeface="Times New Roman"/>
              <a:ea typeface="Times New Roman"/>
            </a:endParaRPr>
          </a:p>
        </p:txBody>
      </p:sp>
      <p:pic>
        <p:nvPicPr>
          <p:cNvPr id="2050" name="Picture 2" descr="D:\СВЕТОЧКА\photo\я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943" y="1538409"/>
            <a:ext cx="2830555" cy="3781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680" y="159215"/>
            <a:ext cx="7247248" cy="1176285"/>
          </a:xfrm>
        </p:spPr>
        <p:txBody>
          <a:bodyPr>
            <a:noAutofit/>
          </a:bodyPr>
          <a:lstStyle/>
          <a:p>
            <a:r>
              <a:rPr lang="ru-RU" sz="2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практическая </a:t>
            </a:r>
            <a:r>
              <a:rPr lang="ru-RU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значимость </a:t>
            </a:r>
            <a:r>
              <a:rPr lang="ru-RU" sz="2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изучаемого </a:t>
            </a:r>
            <a:r>
              <a:rPr lang="ru-RU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материала</a:t>
            </a:r>
            <a:endParaRPr lang="ru-RU" sz="28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491523" y="870549"/>
            <a:ext cx="7328848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006221" y="4615555"/>
            <a:ext cx="5814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/>
              <a:t>К О Н Ц Е П Ц И Я</a:t>
            </a:r>
          </a:p>
          <a:p>
            <a:pPr algn="r"/>
            <a:r>
              <a:rPr lang="ru-RU" sz="2400" dirty="0"/>
              <a:t>развития математического образования</a:t>
            </a:r>
          </a:p>
          <a:p>
            <a:pPr algn="r"/>
            <a:r>
              <a:rPr lang="ru-RU" sz="2400" dirty="0"/>
              <a:t>в Российской Федерации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9066" y="1426174"/>
            <a:ext cx="67546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	</a:t>
            </a:r>
            <a:r>
              <a:rPr lang="ru-RU" sz="2400" dirty="0"/>
              <a:t>Низкая учебная мотивация школьников связана с общественной недооценкой </a:t>
            </a:r>
          </a:p>
          <a:p>
            <a:r>
              <a:rPr lang="ru-RU" sz="2400" dirty="0"/>
              <a:t> значимости математического </a:t>
            </a:r>
            <a:r>
              <a:rPr lang="ru-RU" sz="2400" dirty="0" smtClean="0"/>
              <a:t> </a:t>
            </a:r>
            <a:r>
              <a:rPr lang="ru-RU" sz="2400" dirty="0"/>
              <a:t>образования;</a:t>
            </a:r>
          </a:p>
          <a:p>
            <a:r>
              <a:rPr lang="ru-RU" sz="2400" dirty="0"/>
              <a:t>•	Выбор содержания математического образования на всех уровнях образования продолжает устаревать и остается формальным </a:t>
            </a:r>
            <a:r>
              <a:rPr lang="ru-RU" sz="2400" dirty="0" smtClean="0"/>
              <a:t>и </a:t>
            </a:r>
            <a:r>
              <a:rPr lang="ru-RU" sz="2400" dirty="0"/>
              <a:t>оторванным от </a:t>
            </a:r>
            <a:r>
              <a:rPr lang="ru-RU" sz="2400" dirty="0" smtClean="0"/>
              <a:t>жизни.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6621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292" y="152473"/>
            <a:ext cx="7166892" cy="963601"/>
          </a:xfrm>
        </p:spPr>
        <p:txBody>
          <a:bodyPr>
            <a:noAutofit/>
          </a:bodyPr>
          <a:lstStyle/>
          <a:p>
            <a:r>
              <a:rPr lang="ru-RU" sz="2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практическая </a:t>
            </a:r>
            <a:r>
              <a:rPr lang="ru-RU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значимость </a:t>
            </a:r>
            <a:r>
              <a:rPr lang="ru-RU" sz="2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изучаемого </a:t>
            </a:r>
            <a:r>
              <a:rPr lang="ru-RU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материала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742421" y="491734"/>
            <a:ext cx="6609041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91070" y="3576188"/>
            <a:ext cx="8447963" cy="2873501"/>
            <a:chOff x="274311" y="2236390"/>
            <a:chExt cx="8447963" cy="287350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9" name="Овал 8"/>
            <p:cNvSpPr/>
            <p:nvPr/>
          </p:nvSpPr>
          <p:spPr>
            <a:xfrm>
              <a:off x="274311" y="2236390"/>
              <a:ext cx="3264462" cy="1542647"/>
            </a:xfrm>
            <a:prstGeom prst="ellipse">
              <a:avLst/>
            </a:prstGeom>
            <a:solidFill>
              <a:srgbClr val="71C2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«</a:t>
              </a:r>
              <a:r>
                <a:rPr lang="ru-RU" sz="2400" b="1" dirty="0" err="1" smtClean="0">
                  <a:solidFill>
                    <a:schemeClr val="tx1"/>
                  </a:solidFill>
                </a:rPr>
                <a:t>Знаниевый</a:t>
              </a:r>
              <a:r>
                <a:rPr lang="ru-RU" sz="2400" b="1" dirty="0" smtClean="0">
                  <a:solidFill>
                    <a:schemeClr val="tx1"/>
                  </a:solidFill>
                </a:rPr>
                <a:t>» подход</a:t>
              </a:r>
            </a:p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		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4150274" y="3355957"/>
              <a:ext cx="4572000" cy="1753934"/>
            </a:xfrm>
            <a:prstGeom prst="ellipse">
              <a:avLst/>
            </a:prstGeom>
            <a:solidFill>
              <a:srgbClr val="71C2FF"/>
            </a:solid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ru-RU" sz="2400" b="1" dirty="0" err="1" smtClean="0">
                  <a:solidFill>
                    <a:schemeClr val="tx1"/>
                  </a:solidFill>
                </a:rPr>
                <a:t>Компетентностный</a:t>
              </a:r>
              <a:r>
                <a:rPr lang="ru-RU" sz="2400" b="1" dirty="0" smtClean="0">
                  <a:solidFill>
                    <a:schemeClr val="tx1"/>
                  </a:solidFill>
                </a:rPr>
                <a:t> подход</a:t>
              </a:r>
              <a:endParaRPr lang="ru-RU" sz="2400" b="1" dirty="0">
                <a:solidFill>
                  <a:schemeClr val="tx1"/>
                </a:solidFill>
              </a:endParaRPr>
            </a:p>
            <a:p>
              <a:pPr algn="ctr"/>
              <a:endParaRPr lang="ru-RU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Стрелка вниз 2"/>
          <p:cNvSpPr/>
          <p:nvPr/>
        </p:nvSpPr>
        <p:spPr>
          <a:xfrm rot="18146767">
            <a:off x="3582967" y="4515959"/>
            <a:ext cx="477672" cy="698157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36597" y="2108028"/>
            <a:ext cx="69334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Главное требование </a:t>
            </a:r>
            <a:r>
              <a:rPr lang="ru-RU" sz="2400" b="1" dirty="0"/>
              <a:t>к уровню подготовки выпускников </a:t>
            </a:r>
            <a:r>
              <a:rPr lang="ru-RU" sz="2400" b="1" dirty="0" smtClean="0"/>
              <a:t>- не </a:t>
            </a:r>
            <a:r>
              <a:rPr lang="ru-RU" sz="2400" b="1" dirty="0"/>
              <a:t>то, </a:t>
            </a:r>
            <a:r>
              <a:rPr lang="ru-RU" sz="2400" b="1" dirty="0" smtClean="0"/>
              <a:t>сколько </a:t>
            </a:r>
            <a:r>
              <a:rPr lang="ru-RU" sz="2400" b="1" dirty="0"/>
              <a:t>он знает</a:t>
            </a:r>
            <a:r>
              <a:rPr lang="ru-RU" sz="2400" b="1" dirty="0" smtClean="0"/>
              <a:t>,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а как он умеет применять то, что он знает. </a:t>
            </a:r>
          </a:p>
        </p:txBody>
      </p:sp>
    </p:spTree>
    <p:extLst>
      <p:ext uri="{BB962C8B-B14F-4D97-AF65-F5344CB8AC3E}">
        <p14:creationId xmlns:p14="http://schemas.microsoft.com/office/powerpoint/2010/main" val="255983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85" y="488860"/>
            <a:ext cx="7166892" cy="111905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практическая значимость </a:t>
            </a:r>
            <a:r>
              <a:rPr lang="ru-RU" sz="2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изучаемого </a:t>
            </a:r>
            <a:r>
              <a:rPr lang="ru-RU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материала </a:t>
            </a:r>
            <a:endParaRPr lang="ru-RU" sz="28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801692" y="1585692"/>
            <a:ext cx="6609041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85765" y="2285096"/>
            <a:ext cx="8441558" cy="3686327"/>
            <a:chOff x="369006" y="1646660"/>
            <a:chExt cx="8441558" cy="3686327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9" name="Овал 8"/>
            <p:cNvSpPr/>
            <p:nvPr/>
          </p:nvSpPr>
          <p:spPr>
            <a:xfrm>
              <a:off x="369006" y="1646660"/>
              <a:ext cx="5951261" cy="2328713"/>
            </a:xfrm>
            <a:prstGeom prst="ellipse">
              <a:avLst/>
            </a:prstGeom>
            <a:solidFill>
              <a:srgbClr val="71C2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 b="1" dirty="0" smtClean="0">
                <a:solidFill>
                  <a:schemeClr val="tx1"/>
                </a:solidFill>
              </a:endParaRPr>
            </a:p>
            <a:p>
              <a:r>
                <a:rPr lang="ru-RU" sz="2400" b="1" dirty="0" smtClean="0">
                  <a:solidFill>
                    <a:schemeClr val="tx1"/>
                  </a:solidFill>
                </a:rPr>
                <a:t>Логическое </a:t>
              </a:r>
              <a:r>
                <a:rPr lang="ru-RU" sz="2400" b="1" dirty="0">
                  <a:solidFill>
                    <a:schemeClr val="tx1"/>
                  </a:solidFill>
                </a:rPr>
                <a:t>мышление, абстрактное мышление, </a:t>
              </a:r>
              <a:endParaRPr lang="ru-RU" sz="2400" b="1" dirty="0" smtClean="0">
                <a:solidFill>
                  <a:schemeClr val="tx1"/>
                </a:solidFill>
              </a:endParaRPr>
            </a:p>
            <a:p>
              <a:r>
                <a:rPr lang="ru-RU" sz="2400" b="1" dirty="0" smtClean="0">
                  <a:solidFill>
                    <a:schemeClr val="tx1"/>
                  </a:solidFill>
                </a:rPr>
                <a:t>«</a:t>
              </a:r>
              <a:r>
                <a:rPr lang="ru-RU" sz="2400" b="1" dirty="0">
                  <a:solidFill>
                    <a:schemeClr val="tx1"/>
                  </a:solidFill>
                </a:rPr>
                <a:t>ум в порядок приводит</a:t>
              </a:r>
              <a:r>
                <a:rPr lang="ru-RU" sz="2400" b="1" dirty="0" smtClean="0">
                  <a:solidFill>
                    <a:schemeClr val="tx1"/>
                  </a:solidFill>
                </a:rPr>
                <a:t>»…</a:t>
              </a:r>
            </a:p>
            <a:p>
              <a:r>
                <a:rPr lang="ru-RU" sz="2400" b="1" dirty="0" smtClean="0">
                  <a:solidFill>
                    <a:schemeClr val="tx1"/>
                  </a:solidFill>
                </a:rPr>
                <a:t>		</a:t>
              </a:r>
              <a:r>
                <a:rPr lang="ru-RU" sz="2400" b="1" dirty="0" err="1" smtClean="0">
                  <a:solidFill>
                    <a:schemeClr val="tx1"/>
                  </a:solidFill>
                </a:rPr>
                <a:t>Бла</a:t>
              </a:r>
              <a:r>
                <a:rPr lang="ru-RU" sz="2400" b="1" dirty="0" smtClean="0">
                  <a:solidFill>
                    <a:schemeClr val="tx1"/>
                  </a:solidFill>
                </a:rPr>
                <a:t> - </a:t>
              </a:r>
              <a:r>
                <a:rPr lang="ru-RU" sz="2400" b="1" dirty="0" err="1" smtClean="0">
                  <a:solidFill>
                    <a:schemeClr val="tx1"/>
                  </a:solidFill>
                </a:rPr>
                <a:t>бла</a:t>
              </a:r>
              <a:r>
                <a:rPr lang="ru-RU" sz="2400" b="1" dirty="0" smtClean="0">
                  <a:solidFill>
                    <a:schemeClr val="tx1"/>
                  </a:solidFill>
                </a:rPr>
                <a:t>…</a:t>
              </a:r>
              <a:endParaRPr lang="ru-RU" sz="2400" b="1" dirty="0">
                <a:solidFill>
                  <a:schemeClr val="tx1"/>
                </a:solidFill>
              </a:endParaRPr>
            </a:p>
            <a:p>
              <a:pPr algn="ctr"/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5548749" y="2026658"/>
              <a:ext cx="3261815" cy="1276095"/>
            </a:xfrm>
            <a:prstGeom prst="ellipse">
              <a:avLst/>
            </a:prstGeom>
            <a:solidFill>
              <a:srgbClr val="71C2FF"/>
            </a:solid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«</a:t>
              </a:r>
              <a:r>
                <a:rPr lang="ru-RU" sz="2400" b="1" dirty="0">
                  <a:solidFill>
                    <a:schemeClr val="tx1"/>
                  </a:solidFill>
                </a:rPr>
                <a:t>Реальная математика»</a:t>
              </a:r>
            </a:p>
            <a:p>
              <a:pPr algn="ctr"/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4267816" y="3429019"/>
              <a:ext cx="3271009" cy="1511466"/>
            </a:xfrm>
            <a:prstGeom prst="ellipse">
              <a:avLst/>
            </a:prstGeom>
            <a:solidFill>
              <a:srgbClr val="71C2FF"/>
            </a:solid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Проектная деятельность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689823" y="3818087"/>
              <a:ext cx="3577993" cy="1514900"/>
            </a:xfrm>
            <a:prstGeom prst="ellipse">
              <a:avLst/>
            </a:prstGeom>
            <a:solidFill>
              <a:srgbClr val="71C2FF"/>
            </a:solid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003110" y="4613809"/>
            <a:ext cx="2784939" cy="12003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Экологизация</a:t>
            </a:r>
            <a:r>
              <a:rPr lang="ru-RU" sz="2400" b="1" dirty="0"/>
              <a:t> курса математики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2210937" y="6073254"/>
            <a:ext cx="477672" cy="43672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50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85" y="488860"/>
            <a:ext cx="7166892" cy="1119058"/>
          </a:xfrm>
        </p:spPr>
        <p:txBody>
          <a:bodyPr>
            <a:noAutofit/>
          </a:bodyPr>
          <a:lstStyle/>
          <a:p>
            <a:r>
              <a:rPr lang="ru-RU" sz="2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практическая </a:t>
            </a:r>
            <a:r>
              <a:rPr lang="ru-RU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значимость </a:t>
            </a:r>
            <a:r>
              <a:rPr lang="ru-RU" sz="2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изучаемого материала; </a:t>
            </a:r>
          </a:p>
        </p:txBody>
      </p: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801692" y="1585692"/>
            <a:ext cx="6609041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342160" y="2381115"/>
            <a:ext cx="4801840" cy="2703963"/>
            <a:chOff x="698208" y="2361063"/>
            <a:chExt cx="4801840" cy="2703963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pic>
          <p:nvPicPr>
            <p:cNvPr id="1026" name="Picture 2" descr="D:\СВЕТОЧКА\презентации\зелёные\проект\2.jpe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208" y="2361063"/>
              <a:ext cx="4801840" cy="27039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200809" y="2751703"/>
              <a:ext cx="3644145" cy="1569660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/>
                <a:t>Экологический </a:t>
              </a:r>
              <a:r>
                <a:rPr lang="ru-RU" sz="2400" b="1" dirty="0" smtClean="0"/>
                <a:t>марафон</a:t>
              </a:r>
            </a:p>
            <a:p>
              <a:pPr algn="ctr"/>
              <a:r>
                <a:rPr lang="ru-RU" sz="2400" b="1" dirty="0" smtClean="0"/>
                <a:t> </a:t>
              </a:r>
              <a:r>
                <a:rPr lang="ru-RU" sz="2400" b="1" dirty="0"/>
                <a:t>“Всё из жизни – всё для жизни!”</a:t>
              </a: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023583" y="2206280"/>
            <a:ext cx="65782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«Дым одной сигареты </a:t>
            </a:r>
            <a:endParaRPr lang="ru-RU" sz="2000" b="1" dirty="0" smtClean="0"/>
          </a:p>
          <a:p>
            <a:r>
              <a:rPr lang="ru-RU" sz="2000" b="1" dirty="0" smtClean="0"/>
              <a:t>содержит </a:t>
            </a:r>
            <a:r>
              <a:rPr lang="ru-RU" sz="2000" b="1" dirty="0"/>
              <a:t>5 мг никотина. </a:t>
            </a:r>
            <a:endParaRPr lang="ru-RU" sz="2000" b="1" dirty="0" smtClean="0"/>
          </a:p>
          <a:p>
            <a:r>
              <a:rPr lang="ru-RU" sz="2000" b="1" dirty="0" smtClean="0"/>
              <a:t>Сколько </a:t>
            </a:r>
            <a:r>
              <a:rPr lang="ru-RU" sz="2000" b="1" dirty="0"/>
              <a:t>мг яда примет </a:t>
            </a:r>
            <a:endParaRPr lang="ru-RU" sz="2000" b="1" dirty="0" smtClean="0"/>
          </a:p>
          <a:p>
            <a:r>
              <a:rPr lang="ru-RU" sz="2000" b="1" dirty="0" smtClean="0"/>
              <a:t>один </a:t>
            </a:r>
            <a:r>
              <a:rPr lang="ru-RU" sz="2000" b="1" dirty="0"/>
              <a:t>человек за один день, </a:t>
            </a:r>
            <a:endParaRPr lang="ru-RU" sz="2000" b="1" dirty="0" smtClean="0"/>
          </a:p>
          <a:p>
            <a:r>
              <a:rPr lang="ru-RU" sz="2000" b="1" dirty="0" smtClean="0"/>
              <a:t>выкурив </a:t>
            </a:r>
            <a:r>
              <a:rPr lang="ru-RU" sz="2000" b="1" dirty="0"/>
              <a:t>10 сигарет, </a:t>
            </a:r>
            <a:endParaRPr lang="ru-RU" sz="2000" b="1" dirty="0" smtClean="0"/>
          </a:p>
          <a:p>
            <a:r>
              <a:rPr lang="ru-RU" sz="2000" b="1" dirty="0" smtClean="0"/>
              <a:t>если </a:t>
            </a:r>
            <a:r>
              <a:rPr lang="ru-RU" sz="2000" b="1" dirty="0"/>
              <a:t>от каждой из них </a:t>
            </a:r>
            <a:endParaRPr lang="ru-RU" sz="2000" b="1" dirty="0" smtClean="0"/>
          </a:p>
          <a:p>
            <a:r>
              <a:rPr lang="ru-RU" sz="2000" b="1" dirty="0" smtClean="0"/>
              <a:t>в его </a:t>
            </a:r>
            <a:r>
              <a:rPr lang="ru-RU" sz="2000" b="1" dirty="0"/>
              <a:t>организм попадает </a:t>
            </a:r>
            <a:endParaRPr lang="ru-RU" sz="2000" b="1" dirty="0" smtClean="0"/>
          </a:p>
          <a:p>
            <a:r>
              <a:rPr lang="ru-RU" sz="2000" b="1" dirty="0" smtClean="0"/>
              <a:t>пятая </a:t>
            </a:r>
            <a:r>
              <a:rPr lang="ru-RU" sz="2000" b="1" dirty="0"/>
              <a:t>часть никотина, </a:t>
            </a:r>
            <a:endParaRPr lang="ru-RU" sz="2000" b="1" dirty="0" smtClean="0"/>
          </a:p>
          <a:p>
            <a:r>
              <a:rPr lang="ru-RU" sz="2000" b="1" dirty="0" smtClean="0"/>
              <a:t>содержащегося </a:t>
            </a:r>
            <a:r>
              <a:rPr lang="ru-RU" sz="2000" b="1" dirty="0"/>
              <a:t>в сигарете? </a:t>
            </a:r>
            <a:endParaRPr lang="ru-RU" sz="2000" b="1" dirty="0" smtClean="0"/>
          </a:p>
          <a:p>
            <a:r>
              <a:rPr lang="ru-RU" sz="2000" b="1" dirty="0" smtClean="0"/>
              <a:t>Какое </a:t>
            </a:r>
            <a:r>
              <a:rPr lang="ru-RU" sz="2000" b="1" dirty="0"/>
              <a:t>количество выкуренных сигарет </a:t>
            </a:r>
            <a:endParaRPr lang="ru-RU" sz="2000" b="1" dirty="0" smtClean="0"/>
          </a:p>
          <a:p>
            <a:r>
              <a:rPr lang="ru-RU" sz="2000" b="1" dirty="0" smtClean="0"/>
              <a:t>может </a:t>
            </a:r>
            <a:r>
              <a:rPr lang="ru-RU" sz="2000" b="1" dirty="0"/>
              <a:t>стать смертельным, </a:t>
            </a:r>
            <a:endParaRPr lang="ru-RU" sz="2000" b="1" dirty="0" smtClean="0"/>
          </a:p>
          <a:p>
            <a:r>
              <a:rPr lang="ru-RU" sz="2000" b="1" dirty="0" smtClean="0"/>
              <a:t>если </a:t>
            </a:r>
            <a:r>
              <a:rPr lang="ru-RU" sz="2000" b="1" dirty="0"/>
              <a:t>смертельная доза никотина </a:t>
            </a:r>
            <a:r>
              <a:rPr lang="ru-RU" sz="2000" b="1" dirty="0" smtClean="0"/>
              <a:t>для </a:t>
            </a:r>
            <a:r>
              <a:rPr lang="ru-RU" sz="2000" b="1" dirty="0"/>
              <a:t>1 человека составляет 1 мг на 1 кг массы тела?»</a:t>
            </a:r>
          </a:p>
        </p:txBody>
      </p:sp>
    </p:spTree>
    <p:extLst>
      <p:ext uri="{BB962C8B-B14F-4D97-AF65-F5344CB8AC3E}">
        <p14:creationId xmlns:p14="http://schemas.microsoft.com/office/powerpoint/2010/main" val="270747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238" y="404011"/>
            <a:ext cx="5566028" cy="1431925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проблемное </a:t>
            </a:r>
            <a:r>
              <a:rPr lang="ru-RU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обучение </a:t>
            </a:r>
          </a:p>
        </p:txBody>
      </p: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926439" y="1585115"/>
            <a:ext cx="6337634" cy="636588"/>
            <a:chOff x="1248" y="3230"/>
            <a:chExt cx="3216" cy="401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49" name="Text Box 21"/>
            <p:cNvSpPr txBox="1">
              <a:spLocks noChangeArrowheads="1"/>
            </p:cNvSpPr>
            <p:nvPr/>
          </p:nvSpPr>
          <p:spPr bwMode="gray">
            <a:xfrm>
              <a:off x="1373" y="3340"/>
              <a:ext cx="9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36279" y="2229345"/>
            <a:ext cx="7334040" cy="4185103"/>
            <a:chOff x="1152259" y="1850413"/>
            <a:chExt cx="6699659" cy="3375153"/>
          </a:xfrm>
        </p:grpSpPr>
        <p:sp>
          <p:nvSpPr>
            <p:cNvPr id="29" name="Овал 28"/>
            <p:cNvSpPr/>
            <p:nvPr/>
          </p:nvSpPr>
          <p:spPr>
            <a:xfrm>
              <a:off x="1152259" y="2981588"/>
              <a:ext cx="2925542" cy="1111656"/>
            </a:xfrm>
            <a:prstGeom prst="ellipse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Овал 29"/>
            <p:cNvSpPr/>
            <p:nvPr/>
          </p:nvSpPr>
          <p:spPr>
            <a:xfrm>
              <a:off x="1954915" y="1960358"/>
              <a:ext cx="2475990" cy="876799"/>
            </a:xfrm>
            <a:prstGeom prst="ellipse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>
              <a:off x="4597940" y="1850413"/>
              <a:ext cx="2537324" cy="1129729"/>
            </a:xfrm>
            <a:prstGeom prst="ellipse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4471514" y="3343701"/>
              <a:ext cx="3380404" cy="1881865"/>
            </a:xfrm>
            <a:prstGeom prst="ellipse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4" name="Прямая со стрелкой 33"/>
            <p:cNvCxnSpPr/>
            <p:nvPr/>
          </p:nvCxnSpPr>
          <p:spPr>
            <a:xfrm flipH="1">
              <a:off x="5972625" y="2981588"/>
              <a:ext cx="2" cy="36211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>
              <a:off x="4077801" y="3652370"/>
              <a:ext cx="560155" cy="27443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>
              <a:off x="4116944" y="2705711"/>
              <a:ext cx="1042022" cy="83170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Овал 41"/>
            <p:cNvSpPr/>
            <p:nvPr/>
          </p:nvSpPr>
          <p:spPr>
            <a:xfrm>
              <a:off x="2950547" y="4277346"/>
              <a:ext cx="1237995" cy="573999"/>
            </a:xfrm>
            <a:prstGeom prst="ellipse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…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3" name="Прямая со стрелкой 42"/>
            <p:cNvCxnSpPr/>
            <p:nvPr/>
          </p:nvCxnSpPr>
          <p:spPr>
            <a:xfrm flipV="1">
              <a:off x="4170834" y="4477125"/>
              <a:ext cx="314926" cy="8722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Прямоугольник 7"/>
          <p:cNvSpPr/>
          <p:nvPr/>
        </p:nvSpPr>
        <p:spPr>
          <a:xfrm>
            <a:off x="1718623" y="2678445"/>
            <a:ext cx="2490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Противоречие 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5204" y="2514262"/>
            <a:ext cx="23701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Различные</a:t>
            </a:r>
          </a:p>
          <a:p>
            <a:pPr algn="ctr"/>
            <a:r>
              <a:rPr lang="ru-RU" sz="2400" b="1" dirty="0" smtClean="0"/>
              <a:t> точки зрения 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70910" y="3857234"/>
            <a:ext cx="31332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Постановка 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/>
              <a:t>проблемных задач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85424" y="4479693"/>
            <a:ext cx="36848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Ученик не </a:t>
            </a:r>
            <a:r>
              <a:rPr lang="ru-RU" sz="2400" b="1" dirty="0"/>
              <a:t>"пасует</a:t>
            </a:r>
            <a:r>
              <a:rPr lang="ru-RU" sz="2400" b="1" dirty="0" smtClean="0"/>
              <a:t>”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/>
              <a:t>перед проблемами</a:t>
            </a:r>
            <a:r>
              <a:rPr lang="ru-RU" sz="2400" b="1" dirty="0" smtClean="0"/>
              <a:t>,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/>
              <a:t>а стремится их разрешить</a:t>
            </a:r>
          </a:p>
        </p:txBody>
      </p:sp>
      <p:pic>
        <p:nvPicPr>
          <p:cNvPr id="2050" name="Picture 2" descr="http://img1.liveinternet.ru/images/attach/c/7/94/840/94840835_2031587_celigiz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272" y="357646"/>
            <a:ext cx="1880713" cy="166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53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9774" y="191974"/>
            <a:ext cx="6706178" cy="682387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ситуация «неуспеха»</a:t>
            </a:r>
            <a:endParaRPr lang="ru-RU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614081" y="390173"/>
            <a:ext cx="6346903" cy="555625"/>
            <a:chOff x="1248" y="1440"/>
            <a:chExt cx="3216" cy="350"/>
          </a:xfrm>
        </p:grpSpPr>
        <p:sp>
          <p:nvSpPr>
            <p:cNvPr id="10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 dirty="0"/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9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866273" y="429309"/>
            <a:ext cx="346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4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84294" y="1092312"/>
            <a:ext cx="7576816" cy="5562196"/>
            <a:chOff x="980387" y="1734932"/>
            <a:chExt cx="6921435" cy="4485735"/>
          </a:xfrm>
        </p:grpSpPr>
        <p:sp>
          <p:nvSpPr>
            <p:cNvPr id="14" name="Овал 13"/>
            <p:cNvSpPr/>
            <p:nvPr/>
          </p:nvSpPr>
          <p:spPr>
            <a:xfrm>
              <a:off x="980387" y="1734932"/>
              <a:ext cx="2475990" cy="928314"/>
            </a:xfrm>
            <a:prstGeom prst="ellipse">
              <a:avLst/>
            </a:prstGeom>
            <a:solidFill>
              <a:srgbClr val="FF93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135910" y="2663246"/>
              <a:ext cx="2537324" cy="853598"/>
            </a:xfrm>
            <a:prstGeom prst="ellipse">
              <a:avLst/>
            </a:prstGeom>
            <a:solidFill>
              <a:srgbClr val="FF93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3200390" y="3516844"/>
              <a:ext cx="3380404" cy="1066143"/>
            </a:xfrm>
            <a:prstGeom prst="ellipse">
              <a:avLst/>
            </a:prstGeom>
            <a:solidFill>
              <a:srgbClr val="FF93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1914313" y="4829535"/>
              <a:ext cx="3209287" cy="1391132"/>
            </a:xfrm>
            <a:prstGeom prst="ellipse">
              <a:avLst/>
            </a:prstGeom>
            <a:solidFill>
              <a:srgbClr val="FF93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Снижение  </a:t>
              </a:r>
              <a:r>
                <a:rPr lang="ru-RU" sz="2400" b="1" dirty="0">
                  <a:solidFill>
                    <a:schemeClr val="tx1"/>
                  </a:solidFill>
                </a:rPr>
                <a:t>уровня умственного развития</a:t>
              </a:r>
            </a:p>
          </p:txBody>
        </p:sp>
        <p:sp>
          <p:nvSpPr>
            <p:cNvPr id="13" name="Овал 12"/>
            <p:cNvSpPr/>
            <p:nvPr/>
          </p:nvSpPr>
          <p:spPr>
            <a:xfrm>
              <a:off x="5538676" y="4413445"/>
              <a:ext cx="2363146" cy="1111656"/>
            </a:xfrm>
            <a:prstGeom prst="ellipse">
              <a:avLst/>
            </a:prstGeom>
            <a:solidFill>
              <a:srgbClr val="FF93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84294" y="1281384"/>
            <a:ext cx="26814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/>
              <a:t>Непосильность</a:t>
            </a:r>
            <a:r>
              <a:rPr lang="ru-RU" sz="2400" b="1" dirty="0" smtClean="0"/>
              <a:t>  </a:t>
            </a:r>
          </a:p>
          <a:p>
            <a:pPr algn="ctr"/>
            <a:r>
              <a:rPr lang="ru-RU" sz="2400" b="1" dirty="0" smtClean="0"/>
              <a:t>требований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2010" y="2538874"/>
            <a:ext cx="3034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«Невозможности» 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67569" y="3544423"/>
            <a:ext cx="35964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Стремление избежать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/>
              <a:t>умственной работы</a:t>
            </a:r>
          </a:p>
        </p:txBody>
      </p:sp>
      <p:sp>
        <p:nvSpPr>
          <p:cNvPr id="22" name="Стрелка вниз 21"/>
          <p:cNvSpPr/>
          <p:nvPr/>
        </p:nvSpPr>
        <p:spPr>
          <a:xfrm rot="19513690">
            <a:off x="2018567" y="2158571"/>
            <a:ext cx="484632" cy="298387"/>
          </a:xfrm>
          <a:prstGeom prst="downArrow">
            <a:avLst/>
          </a:prstGeom>
          <a:solidFill>
            <a:srgbClr val="FF65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9577928">
            <a:off x="3110387" y="3149734"/>
            <a:ext cx="484632" cy="298387"/>
          </a:xfrm>
          <a:prstGeom prst="downArrow">
            <a:avLst/>
          </a:prstGeom>
          <a:solidFill>
            <a:srgbClr val="FF65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9577928">
            <a:off x="5218757" y="4461177"/>
            <a:ext cx="484632" cy="298387"/>
          </a:xfrm>
          <a:prstGeom prst="downArrow">
            <a:avLst/>
          </a:prstGeom>
          <a:solidFill>
            <a:srgbClr val="FF65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4149878">
            <a:off x="4725449" y="5022291"/>
            <a:ext cx="484632" cy="837953"/>
          </a:xfrm>
          <a:prstGeom prst="downArrow">
            <a:avLst/>
          </a:prstGeom>
          <a:solidFill>
            <a:srgbClr val="FF65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94177" y="4733614"/>
            <a:ext cx="19763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Умственная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недогрузка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055" y="1051606"/>
            <a:ext cx="3537858" cy="2360333"/>
          </a:xfrm>
          <a:prstGeom prst="ellipse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4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3742" y="286604"/>
            <a:ext cx="5905470" cy="682387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ситуация успеха</a:t>
            </a:r>
            <a:endParaRPr lang="ru-RU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052309" y="475254"/>
            <a:ext cx="6346903" cy="555625"/>
            <a:chOff x="1248" y="1440"/>
            <a:chExt cx="3216" cy="350"/>
          </a:xfrm>
        </p:grpSpPr>
        <p:sp>
          <p:nvSpPr>
            <p:cNvPr id="10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 dirty="0"/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9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278444" y="484133"/>
            <a:ext cx="346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4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84294" y="1092312"/>
            <a:ext cx="7576816" cy="5376727"/>
            <a:chOff x="980387" y="1734932"/>
            <a:chExt cx="6921435" cy="4336160"/>
          </a:xfrm>
        </p:grpSpPr>
        <p:sp>
          <p:nvSpPr>
            <p:cNvPr id="14" name="Овал 13"/>
            <p:cNvSpPr/>
            <p:nvPr/>
          </p:nvSpPr>
          <p:spPr>
            <a:xfrm>
              <a:off x="980387" y="1734932"/>
              <a:ext cx="2475990" cy="928314"/>
            </a:xfrm>
            <a:prstGeom prst="ellipse">
              <a:avLst/>
            </a:prstGeom>
            <a:solidFill>
              <a:srgbClr val="FF93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1937972" y="2663246"/>
              <a:ext cx="3507800" cy="1059782"/>
            </a:xfrm>
            <a:prstGeom prst="ellipse">
              <a:avLst/>
            </a:prstGeom>
            <a:solidFill>
              <a:srgbClr val="FF93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3802340" y="3730505"/>
              <a:ext cx="2896874" cy="859959"/>
            </a:xfrm>
            <a:prstGeom prst="ellipse">
              <a:avLst/>
            </a:prstGeom>
            <a:solidFill>
              <a:srgbClr val="FF93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2205137" y="4939403"/>
              <a:ext cx="2774036" cy="1131689"/>
            </a:xfrm>
            <a:prstGeom prst="ellipse">
              <a:avLst/>
            </a:prstGeom>
            <a:solidFill>
              <a:srgbClr val="FF93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Ура!!!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5538676" y="4572134"/>
              <a:ext cx="2363146" cy="952967"/>
            </a:xfrm>
            <a:prstGeom prst="ellipse">
              <a:avLst/>
            </a:prstGeom>
            <a:solidFill>
              <a:srgbClr val="FF93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430168" y="1281384"/>
            <a:ext cx="23896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Посильность   </a:t>
            </a:r>
          </a:p>
          <a:p>
            <a:pPr algn="ctr"/>
            <a:r>
              <a:rPr lang="ru-RU" sz="2400" b="1" dirty="0" smtClean="0"/>
              <a:t>требований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09693" y="2398504"/>
            <a:ext cx="29520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Каждый работает </a:t>
            </a:r>
          </a:p>
          <a:p>
            <a:pPr algn="ctr"/>
            <a:r>
              <a:rPr lang="ru-RU" sz="2400" b="1" dirty="0" smtClean="0"/>
              <a:t>на уровне своих </a:t>
            </a:r>
          </a:p>
          <a:p>
            <a:pPr algn="ctr"/>
            <a:r>
              <a:rPr lang="ru-RU" sz="2400" b="1" dirty="0" smtClean="0"/>
              <a:t>возможностей 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7078" y="3665430"/>
            <a:ext cx="26439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Чувство </a:t>
            </a:r>
          </a:p>
          <a:p>
            <a:pPr algn="ctr"/>
            <a:r>
              <a:rPr lang="ru-RU" sz="2400" b="1" dirty="0" smtClean="0"/>
              <a:t>удовлетворения</a:t>
            </a:r>
            <a:endParaRPr lang="ru-RU" sz="2400" b="1" dirty="0"/>
          </a:p>
        </p:txBody>
      </p:sp>
      <p:sp>
        <p:nvSpPr>
          <p:cNvPr id="22" name="Стрелка вниз 21"/>
          <p:cNvSpPr/>
          <p:nvPr/>
        </p:nvSpPr>
        <p:spPr>
          <a:xfrm rot="19513690">
            <a:off x="2018567" y="2158571"/>
            <a:ext cx="484632" cy="298387"/>
          </a:xfrm>
          <a:prstGeom prst="downArrow">
            <a:avLst/>
          </a:prstGeom>
          <a:solidFill>
            <a:srgbClr val="FF65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9577928">
            <a:off x="3631319" y="3516237"/>
            <a:ext cx="484632" cy="298387"/>
          </a:xfrm>
          <a:prstGeom prst="downArrow">
            <a:avLst/>
          </a:prstGeom>
          <a:solidFill>
            <a:srgbClr val="FF65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9577928">
            <a:off x="5361132" y="4521774"/>
            <a:ext cx="484632" cy="298387"/>
          </a:xfrm>
          <a:prstGeom prst="downArrow">
            <a:avLst/>
          </a:prstGeom>
          <a:solidFill>
            <a:srgbClr val="FF65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4149878">
            <a:off x="4725449" y="5022291"/>
            <a:ext cx="484632" cy="837953"/>
          </a:xfrm>
          <a:prstGeom prst="downArrow">
            <a:avLst/>
          </a:prstGeom>
          <a:solidFill>
            <a:srgbClr val="FF65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94177" y="4733614"/>
            <a:ext cx="20472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Вера   </a:t>
            </a:r>
          </a:p>
          <a:p>
            <a:pPr algn="ctr"/>
            <a:r>
              <a:rPr lang="ru-RU" sz="2400" b="1" dirty="0" smtClean="0"/>
              <a:t>в </a:t>
            </a:r>
            <a:r>
              <a:rPr lang="ru-RU" sz="2400" b="1" dirty="0"/>
              <a:t>свои силы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503" y="1003437"/>
            <a:ext cx="3731917" cy="2479919"/>
          </a:xfrm>
          <a:prstGeom prst="ellipse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68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3742" y="286604"/>
            <a:ext cx="5905470" cy="682387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ситуация успеха</a:t>
            </a:r>
            <a:endParaRPr lang="ru-RU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052309" y="475254"/>
            <a:ext cx="6346903" cy="555625"/>
            <a:chOff x="1248" y="1440"/>
            <a:chExt cx="3216" cy="350"/>
          </a:xfrm>
        </p:grpSpPr>
        <p:sp>
          <p:nvSpPr>
            <p:cNvPr id="10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 dirty="0"/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9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278444" y="484133"/>
            <a:ext cx="346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4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09182" y="1054380"/>
            <a:ext cx="8779087" cy="5698857"/>
            <a:chOff x="519984" y="1623612"/>
            <a:chExt cx="8241366" cy="4595948"/>
          </a:xfrm>
        </p:grpSpPr>
        <p:sp>
          <p:nvSpPr>
            <p:cNvPr id="14" name="Овал 13"/>
            <p:cNvSpPr/>
            <p:nvPr/>
          </p:nvSpPr>
          <p:spPr>
            <a:xfrm>
              <a:off x="519984" y="1623612"/>
              <a:ext cx="4603616" cy="1900817"/>
            </a:xfrm>
            <a:prstGeom prst="ellipse">
              <a:avLst/>
            </a:prstGeom>
            <a:solidFill>
              <a:srgbClr val="FF93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5538676" y="1827348"/>
              <a:ext cx="3222674" cy="1634712"/>
            </a:xfrm>
            <a:prstGeom prst="ellipse">
              <a:avLst/>
            </a:prstGeom>
            <a:solidFill>
              <a:srgbClr val="FF93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596925" y="3604018"/>
              <a:ext cx="2922031" cy="1191892"/>
            </a:xfrm>
            <a:prstGeom prst="ellipse">
              <a:avLst/>
            </a:prstGeom>
            <a:solidFill>
              <a:srgbClr val="FF93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2475030" y="4828428"/>
              <a:ext cx="3209287" cy="1391132"/>
            </a:xfrm>
            <a:prstGeom prst="ellipse">
              <a:avLst/>
            </a:prstGeom>
            <a:solidFill>
              <a:srgbClr val="FF93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4079673" y="3632223"/>
              <a:ext cx="3021869" cy="1163686"/>
            </a:xfrm>
            <a:prstGeom prst="ellipse">
              <a:avLst/>
            </a:prstGeom>
            <a:solidFill>
              <a:srgbClr val="FF93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318766" y="1395017"/>
            <a:ext cx="43756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Ограничение требований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/>
              <a:t>к части учащихся, </a:t>
            </a:r>
            <a:r>
              <a:rPr lang="ru-RU" sz="2400" b="1" dirty="0" smtClean="0"/>
              <a:t>направленное </a:t>
            </a:r>
            <a:r>
              <a:rPr lang="ru-RU" sz="2400" b="1" dirty="0"/>
              <a:t>на </a:t>
            </a:r>
            <a:r>
              <a:rPr lang="ru-RU" sz="2400" b="1" dirty="0" smtClean="0"/>
              <a:t>обязательные </a:t>
            </a:r>
            <a:r>
              <a:rPr lang="ru-RU" sz="2400" b="1" dirty="0"/>
              <a:t>результаты </a:t>
            </a:r>
            <a:r>
              <a:rPr lang="ru-RU" sz="2400" b="1" dirty="0" smtClean="0"/>
              <a:t>обучения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55327" y="1353094"/>
            <a:ext cx="33296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Ослабление дисциплины,</a:t>
            </a:r>
          </a:p>
          <a:p>
            <a:pPr algn="ctr"/>
            <a:r>
              <a:rPr lang="ru-RU" sz="2400" b="1" dirty="0" smtClean="0"/>
              <a:t>снижение требовательности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4782" y="3625324"/>
            <a:ext cx="27263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Чёткость и </a:t>
            </a:r>
          </a:p>
          <a:p>
            <a:pPr algn="ctr"/>
            <a:r>
              <a:rPr lang="ru-RU" sz="2400" b="1" dirty="0" smtClean="0"/>
              <a:t>определённость </a:t>
            </a:r>
          </a:p>
          <a:p>
            <a:pPr algn="ctr"/>
            <a:r>
              <a:rPr lang="ru-RU" sz="2400" b="1" dirty="0" smtClean="0"/>
              <a:t>требований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81425" y="3625324"/>
            <a:ext cx="23092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Реальность и </a:t>
            </a:r>
          </a:p>
          <a:p>
            <a:pPr algn="ctr"/>
            <a:r>
              <a:rPr lang="ru-RU" sz="2400" b="1" dirty="0" smtClean="0"/>
              <a:t>посильность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/>
              <a:t>для учащихся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013168" y="1722425"/>
            <a:ext cx="5229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prstClr val="black"/>
                </a:solidFill>
                <a:cs typeface="Times New Roman"/>
              </a:rPr>
              <a:t>≠</a:t>
            </a:r>
            <a:endParaRPr lang="ru-RU" sz="4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344342" y="3809989"/>
            <a:ext cx="5245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291509" y="5250265"/>
            <a:ext cx="31546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Основа для </a:t>
            </a:r>
            <a:r>
              <a:rPr lang="ru-RU" sz="2400" b="1" dirty="0"/>
              <a:t>усиления </a:t>
            </a:r>
            <a:r>
              <a:rPr lang="ru-RU" sz="2400" b="1" dirty="0" smtClean="0"/>
              <a:t>требовательности</a:t>
            </a:r>
            <a:endParaRPr lang="ru-RU" sz="2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202606" y="3809988"/>
            <a:ext cx="5245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prstClr val="black"/>
                </a:solidFill>
              </a:rPr>
              <a:t>=</a:t>
            </a:r>
            <a:endParaRPr lang="ru-RU" sz="48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561841" y="5468740"/>
            <a:ext cx="5245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prstClr val="black"/>
                </a:solidFill>
              </a:rPr>
              <a:t>=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00332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64" y="1577682"/>
            <a:ext cx="4440303" cy="27962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3742" y="286604"/>
            <a:ext cx="6653971" cy="682387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ситуация «Неуспеха»</a:t>
            </a:r>
            <a:endParaRPr lang="ru-RU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734828" y="464869"/>
            <a:ext cx="6346903" cy="555625"/>
            <a:chOff x="1248" y="1440"/>
            <a:chExt cx="3216" cy="350"/>
          </a:xfrm>
        </p:grpSpPr>
        <p:sp>
          <p:nvSpPr>
            <p:cNvPr id="10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 dirty="0"/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9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940463" y="473748"/>
            <a:ext cx="346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4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34828" y="1577682"/>
            <a:ext cx="8032954" cy="4571792"/>
            <a:chOff x="1960037" y="2725485"/>
            <a:chExt cx="7338117" cy="3687005"/>
          </a:xfrm>
        </p:grpSpPr>
        <p:sp>
          <p:nvSpPr>
            <p:cNvPr id="15" name="Овал 14"/>
            <p:cNvSpPr/>
            <p:nvPr/>
          </p:nvSpPr>
          <p:spPr>
            <a:xfrm>
              <a:off x="5715549" y="4586430"/>
              <a:ext cx="1864369" cy="678237"/>
            </a:xfrm>
            <a:prstGeom prst="ellipse">
              <a:avLst/>
            </a:prstGeom>
            <a:solidFill>
              <a:srgbClr val="FF93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7430311" y="4065590"/>
              <a:ext cx="1867843" cy="859959"/>
            </a:xfrm>
            <a:prstGeom prst="ellipse">
              <a:avLst/>
            </a:prstGeom>
            <a:solidFill>
              <a:srgbClr val="FF93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5812590" y="2725485"/>
              <a:ext cx="2551641" cy="1272975"/>
            </a:xfrm>
            <a:prstGeom prst="ellipse">
              <a:avLst/>
            </a:prstGeom>
            <a:solidFill>
              <a:srgbClr val="FF93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Виновен!!!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1960037" y="5744183"/>
              <a:ext cx="1620743" cy="668307"/>
            </a:xfrm>
            <a:prstGeom prst="ellipse">
              <a:avLst/>
            </a:prstGeom>
            <a:solidFill>
              <a:srgbClr val="FF93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2516561" y="4670907"/>
              <a:ext cx="1620743" cy="668307"/>
            </a:xfrm>
            <a:prstGeom prst="ellipse">
              <a:avLst/>
            </a:prstGeom>
            <a:solidFill>
              <a:srgbClr val="FF93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4522545" y="3981018"/>
              <a:ext cx="1620743" cy="668307"/>
            </a:xfrm>
            <a:prstGeom prst="ellipse">
              <a:avLst/>
            </a:prstGeom>
            <a:solidFill>
              <a:srgbClr val="FF93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3970403" y="5255718"/>
              <a:ext cx="1752137" cy="668307"/>
            </a:xfrm>
            <a:prstGeom prst="ellipse">
              <a:avLst/>
            </a:prstGeom>
            <a:solidFill>
              <a:srgbClr val="FF93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5308426" y="4053243"/>
            <a:ext cx="1120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Страх 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16866" y="3335416"/>
            <a:ext cx="14614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Чувство </a:t>
            </a:r>
          </a:p>
          <a:p>
            <a:pPr algn="ctr"/>
            <a:r>
              <a:rPr lang="ru-RU" sz="2400" b="1" dirty="0" smtClean="0"/>
              <a:t>вины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05557" y="5496119"/>
            <a:ext cx="1634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Не успел?</a:t>
            </a:r>
            <a:endParaRPr lang="ru-RU" sz="24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540" y="4515433"/>
            <a:ext cx="3555459" cy="2222162"/>
          </a:xfrm>
          <a:prstGeom prst="ellipse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5036024" y="3750914"/>
            <a:ext cx="1528549" cy="95366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889000" y="3253566"/>
            <a:ext cx="1589292" cy="103051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7016866" y="3134511"/>
            <a:ext cx="1332488" cy="127371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5202303" y="3647219"/>
            <a:ext cx="1332488" cy="127371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1451729" y="4177394"/>
            <a:ext cx="1742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Не понял?</a:t>
            </a:r>
            <a:endParaRPr lang="ru-RU" sz="24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498287" y="3335416"/>
            <a:ext cx="1667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Не сумел?</a:t>
            </a:r>
            <a:endParaRPr lang="ru-RU" sz="24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836979" y="4898615"/>
            <a:ext cx="21151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Прослушал?</a:t>
            </a:r>
            <a:endParaRPr lang="ru-RU" sz="24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1344049" y="1116017"/>
            <a:ext cx="5991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u="sng" dirty="0" smtClean="0"/>
              <a:t>Учитель! Не превратись в контролёра!</a:t>
            </a:r>
            <a:endParaRPr lang="ru-RU" sz="2400" b="1" u="sng" dirty="0"/>
          </a:p>
        </p:txBody>
      </p:sp>
    </p:spTree>
    <p:extLst>
      <p:ext uri="{BB962C8B-B14F-4D97-AF65-F5344CB8AC3E}">
        <p14:creationId xmlns:p14="http://schemas.microsoft.com/office/powerpoint/2010/main" val="377826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943" y="4052595"/>
            <a:ext cx="4705087" cy="26478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3742" y="286604"/>
            <a:ext cx="5905470" cy="682387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ситуация успеха</a:t>
            </a:r>
            <a:endParaRPr lang="ru-RU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973963" y="497479"/>
            <a:ext cx="6346903" cy="555625"/>
            <a:chOff x="1248" y="1440"/>
            <a:chExt cx="3216" cy="350"/>
          </a:xfrm>
        </p:grpSpPr>
        <p:sp>
          <p:nvSpPr>
            <p:cNvPr id="10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 dirty="0"/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9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278444" y="484133"/>
            <a:ext cx="346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4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58275" y="1206111"/>
            <a:ext cx="8647754" cy="5224535"/>
            <a:chOff x="865268" y="1826707"/>
            <a:chExt cx="7899741" cy="4213421"/>
          </a:xfrm>
        </p:grpSpPr>
        <p:sp>
          <p:nvSpPr>
            <p:cNvPr id="15" name="Овал 14"/>
            <p:cNvSpPr/>
            <p:nvPr/>
          </p:nvSpPr>
          <p:spPr>
            <a:xfrm>
              <a:off x="3386992" y="3924826"/>
              <a:ext cx="2151685" cy="858506"/>
            </a:xfrm>
            <a:prstGeom prst="ellipse">
              <a:avLst/>
            </a:prstGeom>
            <a:solidFill>
              <a:srgbClr val="FF93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3386992" y="1874891"/>
              <a:ext cx="2896874" cy="859959"/>
            </a:xfrm>
            <a:prstGeom prst="ellipse">
              <a:avLst/>
            </a:prstGeom>
            <a:solidFill>
              <a:srgbClr val="FF93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2332706" y="5040716"/>
              <a:ext cx="2654250" cy="999412"/>
            </a:xfrm>
            <a:prstGeom prst="ellipse">
              <a:avLst/>
            </a:prstGeom>
            <a:solidFill>
              <a:srgbClr val="FF93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Искренний интерес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865268" y="1826707"/>
              <a:ext cx="2363146" cy="627091"/>
            </a:xfrm>
            <a:prstGeom prst="ellipse">
              <a:avLst/>
            </a:prstGeom>
            <a:solidFill>
              <a:srgbClr val="FF93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5029068" y="3294234"/>
              <a:ext cx="3735941" cy="805018"/>
            </a:xfrm>
            <a:prstGeom prst="ellipse">
              <a:avLst/>
            </a:prstGeom>
            <a:solidFill>
              <a:srgbClr val="FF93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Психологическая поддержка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217450" y="3913953"/>
            <a:ext cx="17372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Активное</a:t>
            </a:r>
          </a:p>
          <a:p>
            <a:pPr algn="ctr"/>
            <a:r>
              <a:rPr lang="ru-RU" sz="2400" b="1" dirty="0" smtClean="0"/>
              <a:t> слушание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75488" y="1383523"/>
            <a:ext cx="2979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Эмоциональный комфорт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1674" y="1337357"/>
            <a:ext cx="2040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Признание  </a:t>
            </a:r>
            <a:endParaRPr lang="ru-RU" sz="24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0" y="1884390"/>
            <a:ext cx="4002987" cy="2455820"/>
          </a:xfrm>
          <a:prstGeom prst="ellipse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20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5" y="413169"/>
            <a:ext cx="7315487" cy="992550"/>
          </a:xfrm>
        </p:spPr>
        <p:txBody>
          <a:bodyPr>
            <a:noAutofit/>
          </a:bodyPr>
          <a:lstStyle/>
          <a:p>
            <a:r>
              <a:rPr lang="ru-RU" sz="32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8D878B">
                      <a:lumMod val="60000"/>
                      <a:lumOff val="40000"/>
                    </a:srgbClr>
                  </a:outerShdw>
                </a:effectLst>
              </a:rPr>
              <a:t>Моё профессиональное </a:t>
            </a:r>
            <a:r>
              <a:rPr lang="ru-RU" sz="3200" b="1" i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8D878B">
                      <a:lumMod val="60000"/>
                      <a:lumOff val="40000"/>
                    </a:srgbClr>
                  </a:outerShdw>
                </a:effectLst>
              </a:rPr>
              <a:t>развитие за 5 лет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1638316" y="4044282"/>
            <a:ext cx="5886404" cy="555625"/>
            <a:chOff x="1248" y="1440"/>
            <a:chExt cx="321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3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2.2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1004862" y="1608985"/>
            <a:ext cx="6337634" cy="555625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1004862" y="2413180"/>
            <a:ext cx="6337634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1557607" y="3246670"/>
            <a:ext cx="6337634" cy="555625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7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2.1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1586687" y="4931633"/>
            <a:ext cx="5886405" cy="555625"/>
            <a:chOff x="1248" y="3230"/>
            <a:chExt cx="3216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30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2.3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110353" y="2306697"/>
            <a:ext cx="5650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10353" y="1502302"/>
            <a:ext cx="5232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688 часов </a:t>
            </a:r>
            <a:r>
              <a:rPr lang="ru-RU" sz="2400" b="1" dirty="0"/>
              <a:t>курсовой </a:t>
            </a:r>
            <a:r>
              <a:rPr lang="ru-RU" sz="2400" b="1" dirty="0" smtClean="0"/>
              <a:t>подготовки;</a:t>
            </a:r>
            <a:endParaRPr lang="ru-RU" sz="2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110349" y="2107803"/>
            <a:ext cx="5650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Обобщение и распространение опыта: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65520" y="390802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10 публикаций, </a:t>
            </a:r>
            <a:r>
              <a:rPr lang="ru-RU" sz="2000" b="1" dirty="0"/>
              <a:t>в том числе в электронной </a:t>
            </a:r>
            <a:r>
              <a:rPr lang="ru-RU" sz="2000" b="1" dirty="0" smtClean="0"/>
              <a:t>версии;</a:t>
            </a:r>
            <a:endParaRPr lang="ru-RU" sz="20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465520" y="3068720"/>
            <a:ext cx="55217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11 выступлений на школьном, муниципальном и региональном уровнях;</a:t>
            </a:r>
            <a:endParaRPr lang="ru-RU" sz="20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465518" y="4806793"/>
            <a:ext cx="55217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результативное участие в  12 профессиональных конкурсах: </a:t>
            </a:r>
          </a:p>
          <a:p>
            <a:r>
              <a:rPr lang="ru-RU" sz="2000" b="1" dirty="0" smtClean="0"/>
              <a:t>4 победы  на муниципальном уровне, дипломы 1 и 3 степени во Всероссийских конкурсах.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4552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131" y="146848"/>
            <a:ext cx="7467242" cy="1464096"/>
          </a:xfrm>
        </p:spPr>
        <p:txBody>
          <a:bodyPr>
            <a:noAutofit/>
          </a:bodyPr>
          <a:lstStyle/>
          <a:p>
            <a:r>
              <a:rPr lang="ru-RU" sz="2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Изучение отношения к учебным </a:t>
            </a:r>
            <a:r>
              <a:rPr lang="ru-RU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предметам</a:t>
            </a:r>
            <a:br>
              <a:rPr lang="ru-RU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ru-RU" sz="2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(по Г.Н. Казанцевой</a:t>
            </a:r>
            <a:r>
              <a:rPr lang="ru-RU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)</a:t>
            </a:r>
            <a:endParaRPr lang="ru-RU" sz="28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1052733" y="977569"/>
            <a:ext cx="6337634" cy="555625"/>
            <a:chOff x="1248" y="3230"/>
            <a:chExt cx="3216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9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10" name="Диаграмма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596534"/>
              </p:ext>
            </p:extLst>
          </p:nvPr>
        </p:nvGraphicFramePr>
        <p:xfrm>
          <a:off x="259308" y="1594370"/>
          <a:ext cx="3981449" cy="252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5920" y="1594370"/>
            <a:ext cx="1403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6а класс</a:t>
            </a:r>
            <a:endParaRPr lang="ru-RU" sz="2400" b="1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3504448"/>
              </p:ext>
            </p:extLst>
          </p:nvPr>
        </p:nvGraphicFramePr>
        <p:xfrm>
          <a:off x="245660" y="4135272"/>
          <a:ext cx="3985146" cy="2524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332567" y="4160149"/>
            <a:ext cx="1403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8а класс</a:t>
            </a:r>
            <a:endParaRPr lang="ru-RU" sz="2400" b="1" dirty="0"/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8485819"/>
              </p:ext>
            </p:extLst>
          </p:nvPr>
        </p:nvGraphicFramePr>
        <p:xfrm>
          <a:off x="4410733" y="2910170"/>
          <a:ext cx="4449170" cy="2499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675469" y="2181224"/>
            <a:ext cx="1403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9а класс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9046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7а класс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2028289"/>
              </p:ext>
            </p:extLst>
          </p:nvPr>
        </p:nvGraphicFramePr>
        <p:xfrm>
          <a:off x="1371600" y="2438400"/>
          <a:ext cx="6161964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2971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601853">
            <a:off x="442375" y="1930038"/>
            <a:ext cx="4174860" cy="2127852"/>
          </a:xfrm>
        </p:spPr>
        <p:txBody>
          <a:bodyPr>
            <a:noAutofit/>
          </a:bodyPr>
          <a:lstStyle/>
          <a:p>
            <a:pPr indent="450215">
              <a:lnSpc>
                <a:spcPct val="150000"/>
              </a:lnSpc>
            </a:pPr>
            <a:r>
              <a:rPr lang="ru-RU" sz="3600" b="1" i="1" dirty="0" smtClean="0">
                <a:ea typeface="Times New Roman"/>
              </a:rPr>
              <a:t>Спасибо </a:t>
            </a:r>
          </a:p>
          <a:p>
            <a:pPr indent="450215">
              <a:lnSpc>
                <a:spcPct val="150000"/>
              </a:lnSpc>
            </a:pPr>
            <a:r>
              <a:rPr lang="ru-RU" sz="3600" b="1" i="1" dirty="0" smtClean="0">
                <a:ea typeface="Times New Roman"/>
              </a:rPr>
              <a:t>за внимание!</a:t>
            </a:r>
            <a:endParaRPr lang="ru-RU" sz="3600" i="1" dirty="0">
              <a:effectLst/>
              <a:ea typeface="Times New Roman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572000" y="1120475"/>
            <a:ext cx="3848668" cy="3233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>
              <a:lnSpc>
                <a:spcPct val="150000"/>
              </a:lnSpc>
            </a:pPr>
            <a:endParaRPr lang="ru-RU" sz="2000" i="1" dirty="0">
              <a:latin typeface="Times New Roman"/>
              <a:ea typeface="Times New Roman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367281" y="3588970"/>
            <a:ext cx="3862318" cy="1028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None/>
              <a:defRPr sz="2000" i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/>
            <a:r>
              <a:rPr lang="ru-RU" sz="3200" b="1" dirty="0" smtClean="0">
                <a:ea typeface="Times New Roman"/>
              </a:rPr>
              <a:t>Желаю успеха!</a:t>
            </a:r>
            <a:endParaRPr lang="ru-RU" sz="3200" dirty="0">
              <a:ea typeface="Times New Roman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651" y="1108185"/>
            <a:ext cx="6782938" cy="48944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54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936" y="0"/>
            <a:ext cx="7315487" cy="788174"/>
          </a:xfrm>
        </p:spPr>
        <p:txBody>
          <a:bodyPr>
            <a:noAutofit/>
          </a:bodyPr>
          <a:lstStyle/>
          <a:p>
            <a:r>
              <a:rPr lang="ru-RU" sz="32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Результаты учеников: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1075596" y="4426113"/>
            <a:ext cx="5865031" cy="555625"/>
            <a:chOff x="1248" y="1440"/>
            <a:chExt cx="321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3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2.2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168228" y="1648734"/>
            <a:ext cx="6337634" cy="555625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23880" y="2892685"/>
            <a:ext cx="6399081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1055306" y="3633564"/>
            <a:ext cx="5885321" cy="555625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7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2.1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1055306" y="5183616"/>
            <a:ext cx="5863243" cy="626614"/>
            <a:chOff x="1248" y="3230"/>
            <a:chExt cx="3216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30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2.3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110353" y="2028884"/>
            <a:ext cx="5650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55306" y="673649"/>
            <a:ext cx="7078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Городская  научно-исследовательская конференция школьников 5-7(8) </a:t>
            </a:r>
            <a:r>
              <a:rPr lang="ru-RU" sz="2400" b="1" dirty="0" err="1" smtClean="0"/>
              <a:t>кл</a:t>
            </a:r>
            <a:r>
              <a:rPr lang="ru-RU" sz="2400" b="1" dirty="0" smtClean="0"/>
              <a:t>. </a:t>
            </a:r>
            <a:r>
              <a:rPr lang="ru-RU" sz="2400" b="1" dirty="0"/>
              <a:t>“Юный </a:t>
            </a:r>
            <a:r>
              <a:rPr lang="ru-RU" sz="2400" b="1" dirty="0" smtClean="0"/>
              <a:t>исследователь» и научно-практическая </a:t>
            </a:r>
            <a:r>
              <a:rPr lang="ru-RU" sz="2400" b="1" dirty="0"/>
              <a:t>конференция старшеклассников: </a:t>
            </a:r>
            <a:endParaRPr lang="ru-RU" sz="2400" b="1" dirty="0" smtClean="0"/>
          </a:p>
          <a:p>
            <a:r>
              <a:rPr lang="ru-RU" sz="2400" b="1" dirty="0" smtClean="0"/>
              <a:t>4 </a:t>
            </a:r>
            <a:r>
              <a:rPr lang="ru-RU" sz="2400" b="1" dirty="0"/>
              <a:t>победителя</a:t>
            </a:r>
            <a:r>
              <a:rPr lang="ru-RU" sz="2400" b="1" dirty="0" smtClean="0"/>
              <a:t> ; участие в зональной НПК.</a:t>
            </a:r>
            <a:endParaRPr lang="ru-RU" sz="24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959844" y="4168143"/>
            <a:ext cx="60626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Международная </a:t>
            </a:r>
            <a:r>
              <a:rPr lang="ru-RU" sz="2000" b="1" dirty="0" smtClean="0"/>
              <a:t>онлайн </a:t>
            </a:r>
            <a:r>
              <a:rPr lang="ru-RU" sz="2000" b="1" dirty="0"/>
              <a:t>олимпиада «</a:t>
            </a:r>
            <a:r>
              <a:rPr lang="ru-RU" sz="2000" b="1" dirty="0" err="1"/>
              <a:t>Фоксфорд</a:t>
            </a:r>
            <a:r>
              <a:rPr lang="ru-RU" sz="2000" b="1" dirty="0" smtClean="0"/>
              <a:t>» - 3 </a:t>
            </a:r>
            <a:r>
              <a:rPr lang="ru-RU" sz="2000" b="1" dirty="0"/>
              <a:t>победителя</a:t>
            </a:r>
            <a:r>
              <a:rPr lang="ru-RU" sz="2000" b="1" dirty="0" smtClean="0"/>
              <a:t>;</a:t>
            </a:r>
            <a:endParaRPr lang="ru-RU" sz="20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959844" y="5610144"/>
            <a:ext cx="58694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Участие во Всероссийских конкурсах «Золотой ключик», «Карта сокровищ», </a:t>
            </a:r>
          </a:p>
          <a:p>
            <a:r>
              <a:rPr lang="ru-RU" sz="2000" b="1" dirty="0" smtClean="0"/>
              <a:t>«Я-энциклопедия» 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96770" y="2617313"/>
            <a:ext cx="66691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Результативное </a:t>
            </a:r>
            <a:r>
              <a:rPr lang="ru-RU" sz="2400" b="1" dirty="0">
                <a:solidFill>
                  <a:prstClr val="black"/>
                </a:solidFill>
              </a:rPr>
              <a:t>участие в  </a:t>
            </a:r>
            <a:r>
              <a:rPr lang="ru-RU" sz="2400" b="1" dirty="0" smtClean="0">
                <a:solidFill>
                  <a:prstClr val="black"/>
                </a:solidFill>
              </a:rPr>
              <a:t>олимпиадах и конкурсах различного уровня: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59844" y="3424934"/>
            <a:ext cx="60626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Международная </a:t>
            </a:r>
            <a:r>
              <a:rPr lang="ru-RU" sz="2000" b="1" dirty="0"/>
              <a:t>олимпиада по математике проекта «</a:t>
            </a:r>
            <a:r>
              <a:rPr lang="ru-RU" sz="2000" b="1" dirty="0" err="1"/>
              <a:t>Инфоурок</a:t>
            </a:r>
            <a:r>
              <a:rPr lang="ru-RU" sz="2000" b="1" dirty="0" smtClean="0"/>
              <a:t>» - 2 победителя;</a:t>
            </a:r>
            <a:endParaRPr lang="ru-RU" sz="2000" b="1" dirty="0"/>
          </a:p>
        </p:txBody>
      </p:sp>
      <p:grpSp>
        <p:nvGrpSpPr>
          <p:cNvPr id="29" name="Group 17"/>
          <p:cNvGrpSpPr>
            <a:grpSpLocks/>
          </p:cNvGrpSpPr>
          <p:nvPr/>
        </p:nvGrpSpPr>
        <p:grpSpPr bwMode="auto">
          <a:xfrm>
            <a:off x="1008670" y="6006997"/>
            <a:ext cx="5885321" cy="555625"/>
            <a:chOff x="1248" y="3230"/>
            <a:chExt cx="3216" cy="350"/>
          </a:xfrm>
        </p:grpSpPr>
        <p:sp>
          <p:nvSpPr>
            <p:cNvPr id="3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4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31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2.4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1959846" y="4921056"/>
            <a:ext cx="60626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Международная </a:t>
            </a:r>
            <a:r>
              <a:rPr lang="ru-RU" sz="2000" b="1" dirty="0" smtClean="0"/>
              <a:t>викторина по математике «</a:t>
            </a:r>
            <a:r>
              <a:rPr lang="ru-RU" sz="2000" b="1" dirty="0" err="1" smtClean="0"/>
              <a:t>Знанио</a:t>
            </a:r>
            <a:r>
              <a:rPr lang="ru-RU" sz="2000" b="1" dirty="0" smtClean="0"/>
              <a:t>» - 2 </a:t>
            </a:r>
            <a:r>
              <a:rPr lang="ru-RU" sz="2000" b="1" dirty="0"/>
              <a:t>победителя</a:t>
            </a:r>
            <a:r>
              <a:rPr lang="ru-RU" sz="2000" b="1" dirty="0" smtClean="0"/>
              <a:t>;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79618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571" y="922237"/>
            <a:ext cx="7069540" cy="2380521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br>
              <a:rPr lang="ru-RU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3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«Развитие профессиональной компетентности учителя-предметника в условиях реализации ФГОС»</a:t>
            </a:r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417204" y="366612"/>
            <a:ext cx="7034474" cy="555625"/>
            <a:chOff x="1248" y="3230"/>
            <a:chExt cx="3216" cy="350"/>
          </a:xfrm>
        </p:grpSpPr>
        <p:sp>
          <p:nvSpPr>
            <p:cNvPr id="8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296536" y="276412"/>
            <a:ext cx="68784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cap="all" spc="3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8D878B">
                      <a:lumMod val="60000"/>
                      <a:lumOff val="40000"/>
                    </a:srgbClr>
                  </a:outerShdw>
                </a:effectLst>
              </a:rPr>
              <a:t>Методическая тема школы: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4085" y="3342429"/>
            <a:ext cx="67460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cap="all" spc="30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8D878B">
                      <a:lumMod val="60000"/>
                      <a:lumOff val="40000"/>
                    </a:srgbClr>
                  </a:outerShdw>
                </a:effectLst>
              </a:rPr>
              <a:t>тема самообразования:</a:t>
            </a:r>
            <a:r>
              <a:rPr lang="ru-RU" sz="2800" b="1" i="1" cap="all" spc="3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8D878B">
                      <a:lumMod val="60000"/>
                      <a:lumOff val="40000"/>
                    </a:srgbClr>
                  </a:outerShdw>
                </a:effectLst>
              </a:rPr>
              <a:t/>
            </a:r>
            <a:br>
              <a:rPr lang="ru-RU" sz="2800" b="1" i="1" cap="all" spc="3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8D878B">
                      <a:lumMod val="60000"/>
                      <a:lumOff val="40000"/>
                    </a:srgbClr>
                  </a:outerShdw>
                </a:effectLst>
              </a:rPr>
            </a:br>
            <a:endParaRPr lang="ru-RU" sz="2800" i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04" y="3215896"/>
            <a:ext cx="7034474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2"/>
          <p:cNvSpPr txBox="1">
            <a:spLocks/>
          </p:cNvSpPr>
          <p:nvPr/>
        </p:nvSpPr>
        <p:spPr>
          <a:xfrm>
            <a:off x="583910" y="4163361"/>
            <a:ext cx="7362013" cy="2062103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«Повышение уровня мотивации</a:t>
            </a:r>
          </a:p>
          <a:p>
            <a:r>
              <a:rPr lang="ru-RU" sz="3200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к изучению математики </a:t>
            </a:r>
          </a:p>
          <a:p>
            <a:r>
              <a:rPr lang="ru-RU" sz="3200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у школьников»</a:t>
            </a:r>
            <a:endParaRPr lang="ru-RU" sz="3200" b="1" i="1" dirty="0">
              <a:solidFill>
                <a:srgbClr val="B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75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" y="413169"/>
            <a:ext cx="7247248" cy="795801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Группы </a:t>
            </a:r>
            <a:r>
              <a:rPr lang="ru-RU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мотивов</a:t>
            </a: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1004862" y="4472565"/>
            <a:ext cx="6337634" cy="555625"/>
            <a:chOff x="1248" y="1440"/>
            <a:chExt cx="321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1004862" y="1706033"/>
            <a:ext cx="6337634" cy="555625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1004862" y="2628211"/>
            <a:ext cx="6337634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1004862" y="3550388"/>
            <a:ext cx="6337634" cy="555625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1004862" y="5394743"/>
            <a:ext cx="6337634" cy="555625"/>
            <a:chOff x="1248" y="3230"/>
            <a:chExt cx="3216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156345" y="1504649"/>
            <a:ext cx="55734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интерес </a:t>
            </a:r>
            <a:r>
              <a:rPr lang="ru-RU" sz="2400" b="1" dirty="0"/>
              <a:t>к знаниям, к процессу их приобретения;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56346" y="2352839"/>
            <a:ext cx="56501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практическая значимость </a:t>
            </a:r>
            <a:r>
              <a:rPr lang="ru-RU" sz="2400" b="1" dirty="0"/>
              <a:t>изучаемого материала;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56347" y="3095698"/>
            <a:ext cx="5650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активизация </a:t>
            </a:r>
            <a:r>
              <a:rPr lang="ru-RU" sz="2400" b="1" dirty="0"/>
              <a:t>познавательной деятельности </a:t>
            </a:r>
            <a:r>
              <a:rPr lang="ru-RU" sz="2400" b="1" dirty="0" smtClean="0"/>
              <a:t>учащихся через  </a:t>
            </a:r>
            <a:r>
              <a:rPr lang="ru-RU" sz="2400" b="1" dirty="0"/>
              <a:t>проблемное обучение </a:t>
            </a:r>
            <a:r>
              <a:rPr lang="ru-RU" sz="2400" b="1" dirty="0" smtClean="0"/>
              <a:t>;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56345" y="4243029"/>
            <a:ext cx="55734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ситуация </a:t>
            </a:r>
            <a:r>
              <a:rPr lang="ru-RU" sz="2400" b="1" dirty="0"/>
              <a:t>успеха в выполнении учебного задания;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56347" y="5353511"/>
            <a:ext cx="3957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оценка </a:t>
            </a:r>
            <a:r>
              <a:rPr lang="ru-RU" sz="2400" b="1" dirty="0"/>
              <a:t>знаний</a:t>
            </a: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5561" y="122384"/>
            <a:ext cx="6255299" cy="1747162"/>
          </a:xfrm>
        </p:spPr>
        <p:txBody>
          <a:bodyPr>
            <a:noAutofit/>
          </a:bodyPr>
          <a:lstStyle/>
          <a:p>
            <a:r>
              <a:rPr lang="ru-RU" sz="2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интерес к знаниям, </a:t>
            </a:r>
            <a:r>
              <a:rPr lang="ru-RU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к </a:t>
            </a:r>
            <a:r>
              <a:rPr lang="ru-RU" sz="2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процессу их приобретения</a:t>
            </a: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978233" y="1593772"/>
            <a:ext cx="6418853" cy="555625"/>
            <a:chOff x="1248" y="2030"/>
            <a:chExt cx="3216" cy="350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6" name="Text Box 11"/>
          <p:cNvSpPr txBox="1">
            <a:spLocks noChangeArrowheads="1"/>
          </p:cNvSpPr>
          <p:nvPr/>
        </p:nvSpPr>
        <p:spPr bwMode="gray">
          <a:xfrm>
            <a:off x="1141719" y="1640946"/>
            <a:ext cx="4394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1</a:t>
            </a:r>
          </a:p>
        </p:txBody>
      </p:sp>
      <p:grpSp>
        <p:nvGrpSpPr>
          <p:cNvPr id="44" name="Группа 43"/>
          <p:cNvGrpSpPr/>
          <p:nvPr/>
        </p:nvGrpSpPr>
        <p:grpSpPr>
          <a:xfrm>
            <a:off x="1141718" y="2594586"/>
            <a:ext cx="6159833" cy="3669735"/>
            <a:chOff x="48716" y="3123820"/>
            <a:chExt cx="5484892" cy="3317924"/>
          </a:xfrm>
        </p:grpSpPr>
        <p:sp>
          <p:nvSpPr>
            <p:cNvPr id="30" name="Овал 29"/>
            <p:cNvSpPr/>
            <p:nvPr/>
          </p:nvSpPr>
          <p:spPr>
            <a:xfrm>
              <a:off x="48716" y="5308979"/>
              <a:ext cx="3077570" cy="1132765"/>
            </a:xfrm>
            <a:prstGeom prst="ellipse">
              <a:avLst/>
            </a:prstGeom>
            <a:solidFill>
              <a:srgbClr val="BEE39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</a:rPr>
                <a:t>Нестандартные задачи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>
              <a:off x="996108" y="3859282"/>
              <a:ext cx="2872627" cy="1129729"/>
            </a:xfrm>
            <a:prstGeom prst="ellipse">
              <a:avLst/>
            </a:prstGeom>
            <a:solidFill>
              <a:srgbClr val="BEE39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Вовлечённый ученик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Прямая со стрелкой 9"/>
            <p:cNvCxnSpPr>
              <a:endCxn id="17" idx="4"/>
            </p:cNvCxnSpPr>
            <p:nvPr/>
          </p:nvCxnSpPr>
          <p:spPr>
            <a:xfrm flipH="1" flipV="1">
              <a:off x="1551192" y="3765264"/>
              <a:ext cx="185411" cy="16908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flipV="1">
              <a:off x="3564927" y="3751617"/>
              <a:ext cx="447514" cy="36545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flipH="1">
              <a:off x="1587501" y="4885899"/>
              <a:ext cx="298204" cy="4230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Овал 14"/>
            <p:cNvSpPr/>
            <p:nvPr/>
          </p:nvSpPr>
          <p:spPr>
            <a:xfrm>
              <a:off x="3117954" y="3123820"/>
              <a:ext cx="2415654" cy="627797"/>
            </a:xfrm>
            <a:prstGeom prst="ellipse">
              <a:avLst/>
            </a:prstGeom>
            <a:solidFill>
              <a:srgbClr val="BEE39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Олимпиады</a:t>
              </a:r>
              <a:r>
                <a:rPr lang="ru-RU" sz="2000" b="1" dirty="0" smtClean="0">
                  <a:solidFill>
                    <a:schemeClr val="tx1"/>
                  </a:solidFill>
                </a:rPr>
                <a:t> 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2950117" y="5097439"/>
              <a:ext cx="2415654" cy="627797"/>
            </a:xfrm>
            <a:prstGeom prst="ellipse">
              <a:avLst/>
            </a:prstGeom>
            <a:solidFill>
              <a:srgbClr val="BEE39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</a:rPr>
                <a:t>Конкурсы 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149984" y="3137467"/>
              <a:ext cx="2802415" cy="627797"/>
            </a:xfrm>
            <a:prstGeom prst="ellipse">
              <a:avLst/>
            </a:prstGeom>
            <a:solidFill>
              <a:srgbClr val="BEE39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</a:rPr>
                <a:t>Конференции 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3256968" y="4882864"/>
              <a:ext cx="214879" cy="3169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 flipH="1" flipV="1">
              <a:off x="746385" y="4436618"/>
              <a:ext cx="249723" cy="53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Овал 38"/>
            <p:cNvSpPr/>
            <p:nvPr/>
          </p:nvSpPr>
          <p:spPr>
            <a:xfrm>
              <a:off x="48717" y="4271750"/>
              <a:ext cx="697668" cy="341194"/>
            </a:xfrm>
            <a:prstGeom prst="ellipse">
              <a:avLst/>
            </a:prstGeom>
            <a:solidFill>
              <a:srgbClr val="BEE39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</a:rPr>
                <a:t>…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4339952" y="4279962"/>
              <a:ext cx="697668" cy="341194"/>
            </a:xfrm>
            <a:prstGeom prst="ellipse">
              <a:avLst/>
            </a:prstGeom>
            <a:solidFill>
              <a:srgbClr val="BEE39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</a:rPr>
                <a:t>…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1" name="Прямая со стрелкой 40"/>
            <p:cNvCxnSpPr/>
            <p:nvPr/>
          </p:nvCxnSpPr>
          <p:spPr>
            <a:xfrm>
              <a:off x="3868735" y="4442003"/>
              <a:ext cx="471217" cy="3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690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5561" y="122384"/>
            <a:ext cx="6255299" cy="1975762"/>
          </a:xfrm>
        </p:spPr>
        <p:txBody>
          <a:bodyPr>
            <a:noAutofit/>
          </a:bodyPr>
          <a:lstStyle/>
          <a:p>
            <a:r>
              <a:rPr lang="ru-RU" sz="2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интерес к знаниям</a:t>
            </a:r>
            <a:r>
              <a:rPr lang="ru-RU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,</a:t>
            </a:r>
            <a:br>
              <a:rPr lang="ru-RU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ru-RU" sz="2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к процессу их приобретения</a:t>
            </a: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950377" y="1606037"/>
            <a:ext cx="6418853" cy="555625"/>
            <a:chOff x="1248" y="2030"/>
            <a:chExt cx="3216" cy="350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6" name="Text Box 11"/>
          <p:cNvSpPr txBox="1">
            <a:spLocks noChangeArrowheads="1"/>
          </p:cNvSpPr>
          <p:nvPr/>
        </p:nvSpPr>
        <p:spPr bwMode="gray">
          <a:xfrm>
            <a:off x="1141719" y="1640946"/>
            <a:ext cx="4394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1</a:t>
            </a:r>
          </a:p>
        </p:txBody>
      </p:sp>
      <p:grpSp>
        <p:nvGrpSpPr>
          <p:cNvPr id="46" name="Группа 45"/>
          <p:cNvGrpSpPr/>
          <p:nvPr/>
        </p:nvGrpSpPr>
        <p:grpSpPr>
          <a:xfrm>
            <a:off x="1438991" y="2685177"/>
            <a:ext cx="6035638" cy="2474034"/>
            <a:chOff x="1361447" y="2751532"/>
            <a:chExt cx="6035638" cy="2474034"/>
          </a:xfrm>
        </p:grpSpPr>
        <p:sp>
          <p:nvSpPr>
            <p:cNvPr id="30" name="Овал 29"/>
            <p:cNvSpPr/>
            <p:nvPr/>
          </p:nvSpPr>
          <p:spPr>
            <a:xfrm>
              <a:off x="1361447" y="4092801"/>
              <a:ext cx="6035638" cy="1132765"/>
            </a:xfrm>
            <a:prstGeom prst="ellipse">
              <a:avLst/>
            </a:prstGeom>
            <a:solidFill>
              <a:srgbClr val="BEE39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Интерес = посильность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>
              <a:off x="2256223" y="2751532"/>
              <a:ext cx="3821373" cy="1129729"/>
            </a:xfrm>
            <a:prstGeom prst="ellipse">
              <a:avLst/>
            </a:prstGeom>
            <a:solidFill>
              <a:srgbClr val="BEE39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err="1" smtClean="0">
                  <a:solidFill>
                    <a:schemeClr val="tx1"/>
                  </a:solidFill>
                </a:rPr>
                <a:t>Невовлечённый</a:t>
              </a:r>
              <a:r>
                <a:rPr lang="ru-RU" sz="2400" b="1" dirty="0" smtClean="0">
                  <a:solidFill>
                    <a:schemeClr val="tx1"/>
                  </a:solidFill>
                </a:rPr>
                <a:t> ученик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 flipH="1">
              <a:off x="4219288" y="3881261"/>
              <a:ext cx="1" cy="2115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Стрелка вниз 4"/>
          <p:cNvSpPr/>
          <p:nvPr/>
        </p:nvSpPr>
        <p:spPr>
          <a:xfrm>
            <a:off x="4109095" y="5349342"/>
            <a:ext cx="484632" cy="7485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00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1176" y="163773"/>
            <a:ext cx="6255299" cy="1074564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дифференцированный подход </a:t>
            </a:r>
            <a:r>
              <a:rPr lang="ru-RU" sz="2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к обучению</a:t>
            </a: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950377" y="903227"/>
            <a:ext cx="6418853" cy="555625"/>
            <a:chOff x="1248" y="2030"/>
            <a:chExt cx="3216" cy="350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6" name="Text Box 11"/>
          <p:cNvSpPr txBox="1">
            <a:spLocks noChangeArrowheads="1"/>
          </p:cNvSpPr>
          <p:nvPr/>
        </p:nvSpPr>
        <p:spPr bwMode="gray">
          <a:xfrm>
            <a:off x="1141718" y="914339"/>
            <a:ext cx="4394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1</a:t>
            </a:r>
          </a:p>
        </p:txBody>
      </p:sp>
      <p:grpSp>
        <p:nvGrpSpPr>
          <p:cNvPr id="46" name="Группа 45"/>
          <p:cNvGrpSpPr/>
          <p:nvPr/>
        </p:nvGrpSpPr>
        <p:grpSpPr>
          <a:xfrm>
            <a:off x="368491" y="1690610"/>
            <a:ext cx="7658911" cy="3657005"/>
            <a:chOff x="124698" y="1839191"/>
            <a:chExt cx="7658911" cy="3657005"/>
          </a:xfrm>
        </p:grpSpPr>
        <p:sp>
          <p:nvSpPr>
            <p:cNvPr id="30" name="Овал 29"/>
            <p:cNvSpPr/>
            <p:nvPr/>
          </p:nvSpPr>
          <p:spPr>
            <a:xfrm>
              <a:off x="857074" y="3343701"/>
              <a:ext cx="3259101" cy="2152495"/>
            </a:xfrm>
            <a:prstGeom prst="ellipse">
              <a:avLst/>
            </a:prstGeom>
            <a:solidFill>
              <a:srgbClr val="BEE39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>
              <a:off x="124698" y="1839288"/>
              <a:ext cx="3841428" cy="1129729"/>
            </a:xfrm>
            <a:prstGeom prst="ellipse">
              <a:avLst/>
            </a:prstGeom>
            <a:solidFill>
              <a:srgbClr val="BEE39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err="1" smtClean="0">
                  <a:solidFill>
                    <a:schemeClr val="tx1"/>
                  </a:solidFill>
                </a:rPr>
                <a:t>Невовлечённый</a:t>
              </a:r>
              <a:r>
                <a:rPr lang="ru-RU" sz="2400" b="1" dirty="0" smtClean="0">
                  <a:solidFill>
                    <a:schemeClr val="tx1"/>
                  </a:solidFill>
                </a:rPr>
                <a:t> </a:t>
              </a:r>
              <a:r>
                <a:rPr lang="ru-RU" sz="2400" b="1" dirty="0">
                  <a:solidFill>
                    <a:schemeClr val="tx1"/>
                  </a:solidFill>
                </a:rPr>
                <a:t>ученик</a:t>
              </a: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 flipH="1">
              <a:off x="2524346" y="3014001"/>
              <a:ext cx="1" cy="3297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Овал 13"/>
            <p:cNvSpPr/>
            <p:nvPr/>
          </p:nvSpPr>
          <p:spPr>
            <a:xfrm>
              <a:off x="4480851" y="1839191"/>
              <a:ext cx="3302758" cy="1129729"/>
            </a:xfrm>
            <a:prstGeom prst="ellipse">
              <a:avLst/>
            </a:prstGeom>
            <a:solidFill>
              <a:srgbClr val="BEE39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</a:rPr>
                <a:t>Вовлечённый ученик</a:t>
              </a:r>
            </a:p>
          </p:txBody>
        </p:sp>
        <p:sp>
          <p:nvSpPr>
            <p:cNvPr id="15" name="Овал 14"/>
            <p:cNvSpPr/>
            <p:nvPr/>
          </p:nvSpPr>
          <p:spPr>
            <a:xfrm>
              <a:off x="4337254" y="3343702"/>
              <a:ext cx="3378944" cy="2148103"/>
            </a:xfrm>
            <a:prstGeom prst="ellipse">
              <a:avLst/>
            </a:prstGeom>
            <a:solidFill>
              <a:srgbClr val="BEE39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 flipH="1">
              <a:off x="6132228" y="2981588"/>
              <a:ext cx="2" cy="36211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Прямоугольник 9"/>
          <p:cNvSpPr/>
          <p:nvPr/>
        </p:nvSpPr>
        <p:spPr>
          <a:xfrm>
            <a:off x="1277706" y="3261041"/>
            <a:ext cx="25426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/>
                <a:ea typeface="Times New Roman"/>
              </a:rPr>
              <a:t>обязанность</a:t>
            </a:r>
            <a:r>
              <a:rPr lang="ru-RU" sz="2400" dirty="0">
                <a:latin typeface="Times New Roman"/>
                <a:ea typeface="Times New Roman"/>
              </a:rPr>
              <a:t> достигнуть </a:t>
            </a:r>
            <a:r>
              <a:rPr lang="ru-RU" sz="2400" dirty="0" smtClean="0">
                <a:latin typeface="Times New Roman"/>
                <a:ea typeface="Times New Roman"/>
              </a:rPr>
              <a:t>базового уровня -</a:t>
            </a:r>
          </a:p>
          <a:p>
            <a:pPr algn="ctr"/>
            <a:r>
              <a:rPr lang="ru-RU" sz="2400" dirty="0" smtClean="0">
                <a:latin typeface="Times New Roman"/>
                <a:ea typeface="Times New Roman"/>
              </a:rPr>
              <a:t>«ученик научится»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48595" y="3337290"/>
            <a:ext cx="27800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право</a:t>
            </a:r>
            <a:r>
              <a:rPr lang="ru-RU" sz="2400" dirty="0"/>
              <a:t> идти </a:t>
            </a:r>
            <a:r>
              <a:rPr lang="ru-RU" sz="2400" dirty="0" smtClean="0"/>
              <a:t>дальше -</a:t>
            </a:r>
            <a:endParaRPr lang="ru-RU" sz="2400" dirty="0"/>
          </a:p>
          <a:p>
            <a:pPr algn="ctr"/>
            <a:r>
              <a:rPr lang="ru-RU" sz="2400" dirty="0"/>
              <a:t>«ученик получит возможность научиться»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72624" y="5548784"/>
            <a:ext cx="6674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/>
              <a:t>Ученик</a:t>
            </a:r>
            <a:r>
              <a:rPr lang="ru-RU" sz="2400" b="1" u="sng" dirty="0"/>
              <a:t>, выполнивший задания обязательного </a:t>
            </a:r>
            <a:r>
              <a:rPr lang="ru-RU" sz="2400" b="1" u="sng" dirty="0" smtClean="0"/>
              <a:t>уровня, </a:t>
            </a:r>
            <a:r>
              <a:rPr lang="ru-RU" sz="2400" b="1" u="sng" dirty="0"/>
              <a:t>достоин </a:t>
            </a:r>
            <a:r>
              <a:rPr lang="ru-RU" sz="2400" b="1" u="sng" dirty="0" smtClean="0"/>
              <a:t>уважения!</a:t>
            </a:r>
            <a:endParaRPr lang="ru-RU" sz="2400" b="1" u="sng" dirty="0"/>
          </a:p>
        </p:txBody>
      </p:sp>
    </p:spTree>
    <p:extLst>
      <p:ext uri="{BB962C8B-B14F-4D97-AF65-F5344CB8AC3E}">
        <p14:creationId xmlns:p14="http://schemas.microsoft.com/office/powerpoint/2010/main" val="38644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680" y="159215"/>
            <a:ext cx="7247248" cy="1176285"/>
          </a:xfrm>
        </p:spPr>
        <p:txBody>
          <a:bodyPr>
            <a:noAutofit/>
          </a:bodyPr>
          <a:lstStyle/>
          <a:p>
            <a:r>
              <a:rPr lang="ru-RU" sz="2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практическая </a:t>
            </a:r>
            <a:r>
              <a:rPr lang="ru-RU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значимость </a:t>
            </a:r>
            <a:r>
              <a:rPr lang="ru-RU" sz="2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изучаемого </a:t>
            </a:r>
            <a:r>
              <a:rPr lang="ru-RU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материала</a:t>
            </a:r>
            <a:endParaRPr lang="ru-RU" sz="28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491523" y="870549"/>
            <a:ext cx="7328848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865257" y="1514888"/>
            <a:ext cx="398127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Одна </a:t>
            </a:r>
            <a:r>
              <a:rPr lang="ru-RU" sz="2200" b="1" dirty="0"/>
              <a:t>из </a:t>
            </a:r>
            <a:r>
              <a:rPr lang="ru-RU" sz="2200" b="1" dirty="0" smtClean="0"/>
              <a:t>причин </a:t>
            </a:r>
            <a:r>
              <a:rPr lang="ru-RU" sz="2200" b="1" dirty="0"/>
              <a:t>падения интереса к </a:t>
            </a:r>
            <a:r>
              <a:rPr lang="ru-RU" sz="2200" b="1" dirty="0" smtClean="0"/>
              <a:t>учению – </a:t>
            </a:r>
            <a:r>
              <a:rPr lang="ru-RU" sz="2200" b="1" dirty="0"/>
              <a:t>это</a:t>
            </a:r>
            <a:endParaRPr lang="ru-RU" sz="22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b="1" dirty="0" smtClean="0"/>
              <a:t>оторванность </a:t>
            </a:r>
            <a:r>
              <a:rPr lang="ru-RU" sz="2200" b="1" dirty="0"/>
              <a:t>школьных знаний от жизни</a:t>
            </a:r>
            <a:r>
              <a:rPr lang="ru-RU" sz="2200" b="1" dirty="0" smtClean="0"/>
              <a:t>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b="1" dirty="0" smtClean="0"/>
              <a:t>непонимание </a:t>
            </a:r>
            <a:r>
              <a:rPr lang="ru-RU" sz="2200" b="1" dirty="0"/>
              <a:t>того, как их можно применить в дальнейшем. </a:t>
            </a:r>
          </a:p>
        </p:txBody>
      </p:sp>
      <p:pic>
        <p:nvPicPr>
          <p:cNvPr id="2050" name="Picture 2" descr="http://i2.wp.com/www.sensus.org.ua/wp-content/uploads/2016/08/hated_math_1200x627.jpg?resize=1024%2C5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93" y="4572524"/>
            <a:ext cx="3324604" cy="1736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081" y="1687879"/>
            <a:ext cx="4333920" cy="3866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5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0</TotalTime>
  <Words>646</Words>
  <Application>Microsoft Office PowerPoint</Application>
  <PresentationFormat>Экран (4:3)</PresentationFormat>
  <Paragraphs>201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Кутюр</vt:lpstr>
      <vt:lpstr>Презентация PowerPoint</vt:lpstr>
      <vt:lpstr>Моё профессиональное развитие за 5 лет</vt:lpstr>
      <vt:lpstr>Результаты учеников:</vt:lpstr>
      <vt:lpstr>   «Развитие профессиональной компетентности учителя-предметника в условиях реализации ФГОС»</vt:lpstr>
      <vt:lpstr>Группы мотивов</vt:lpstr>
      <vt:lpstr>интерес к знаниям,  к процессу их приобретения</vt:lpstr>
      <vt:lpstr>интерес к знаниям,  к процессу их приобретения</vt:lpstr>
      <vt:lpstr>дифференцированный подход к обучению</vt:lpstr>
      <vt:lpstr>практическая значимость изучаемого материала</vt:lpstr>
      <vt:lpstr>практическая значимость изучаемого материала</vt:lpstr>
      <vt:lpstr>практическая значимость изучаемого материала</vt:lpstr>
      <vt:lpstr>практическая значимость изучаемого материала </vt:lpstr>
      <vt:lpstr>практическая значимость изучаемого материала; </vt:lpstr>
      <vt:lpstr>проблемное обучение </vt:lpstr>
      <vt:lpstr> ситуация «неуспеха»</vt:lpstr>
      <vt:lpstr> ситуация успеха</vt:lpstr>
      <vt:lpstr> ситуация успеха</vt:lpstr>
      <vt:lpstr> ситуация «Неуспеха»</vt:lpstr>
      <vt:lpstr> ситуация успеха</vt:lpstr>
      <vt:lpstr>Изучение отношения к учебным предметам  (по Г.Н. Казанцевой)</vt:lpstr>
      <vt:lpstr>7а класс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СС</cp:lastModifiedBy>
  <cp:revision>105</cp:revision>
  <dcterms:created xsi:type="dcterms:W3CDTF">2014-11-21T11:00:06Z</dcterms:created>
  <dcterms:modified xsi:type="dcterms:W3CDTF">2017-03-25T12:18:15Z</dcterms:modified>
</cp:coreProperties>
</file>